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8" r:id="rId4"/>
  </p:sldMasterIdLst>
  <p:notesMasterIdLst>
    <p:notesMasterId r:id="rId33"/>
  </p:notesMasterIdLst>
  <p:sldIdLst>
    <p:sldId id="256" r:id="rId5"/>
    <p:sldId id="279" r:id="rId6"/>
    <p:sldId id="282" r:id="rId7"/>
    <p:sldId id="257" r:id="rId8"/>
    <p:sldId id="261" r:id="rId9"/>
    <p:sldId id="259" r:id="rId10"/>
    <p:sldId id="260" r:id="rId11"/>
    <p:sldId id="258" r:id="rId12"/>
    <p:sldId id="262" r:id="rId13"/>
    <p:sldId id="280" r:id="rId14"/>
    <p:sldId id="263" r:id="rId15"/>
    <p:sldId id="264" r:id="rId16"/>
    <p:sldId id="265" r:id="rId17"/>
    <p:sldId id="275" r:id="rId18"/>
    <p:sldId id="276" r:id="rId19"/>
    <p:sldId id="277" r:id="rId20"/>
    <p:sldId id="281" r:id="rId21"/>
    <p:sldId id="266" r:id="rId22"/>
    <p:sldId id="268" r:id="rId23"/>
    <p:sldId id="267" r:id="rId24"/>
    <p:sldId id="269" r:id="rId25"/>
    <p:sldId id="271" r:id="rId26"/>
    <p:sldId id="270" r:id="rId27"/>
    <p:sldId id="272" r:id="rId28"/>
    <p:sldId id="273" r:id="rId29"/>
    <p:sldId id="274" r:id="rId30"/>
    <p:sldId id="278" r:id="rId31"/>
    <p:sldId id="283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47A21D-1555-410E-900C-1AFA0767D86B}" v="1" dt="2025-12-11T11:22:30.9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0" autoAdjust="0"/>
    <p:restoredTop sz="94645" autoAdjust="0"/>
  </p:normalViewPr>
  <p:slideViewPr>
    <p:cSldViewPr snapToGrid="0">
      <p:cViewPr>
        <p:scale>
          <a:sx n="75" d="100"/>
          <a:sy n="75" d="100"/>
        </p:scale>
        <p:origin x="792" y="1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67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BD5B9F-631E-4299-8108-68362578D7D9}" type="datetimeFigureOut">
              <a:rPr lang="hu-HU" smtClean="0"/>
              <a:t>2025. 12. 11.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766A73-1EBF-4B23-BFC1-D5D8963AA1A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2493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66A73-1EBF-4B23-BFC1-D5D8963AA1A9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24932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66A73-1EBF-4B23-BFC1-D5D8963AA1A9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1293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66A73-1EBF-4B23-BFC1-D5D8963AA1A9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8482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66A73-1EBF-4B23-BFC1-D5D8963AA1A9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4753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66A73-1EBF-4B23-BFC1-D5D8963AA1A9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3329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66A73-1EBF-4B23-BFC1-D5D8963AA1A9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6825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66A73-1EBF-4B23-BFC1-D5D8963AA1A9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1851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66A73-1EBF-4B23-BFC1-D5D8963AA1A9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1730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u-HU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u-HU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u-HU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u-HU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u-HU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u-HU"/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u-HU"/>
            </a:p>
          </p:txBody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u-HU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A5087-11D2-40FE-92D9-4D9287ACBAA3}" type="datetimeFigureOut">
              <a:rPr lang="hu-HU" smtClean="0"/>
              <a:t>2025. 12. 11.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37E5E-2402-479D-8AF7-35BE15EB05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4882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A5087-11D2-40FE-92D9-4D9287ACBAA3}" type="datetimeFigureOut">
              <a:rPr lang="hu-HU" smtClean="0"/>
              <a:t>2025. 12. 11.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37E5E-2402-479D-8AF7-35BE15EB05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64950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A5087-11D2-40FE-92D9-4D9287ACBAA3}" type="datetimeFigureOut">
              <a:rPr lang="hu-HU" smtClean="0"/>
              <a:t>2025. 12. 11.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37E5E-2402-479D-8AF7-35BE15EB05F0}" type="slidenum">
              <a:rPr lang="hu-HU" smtClean="0"/>
              <a:t>‹#›</a:t>
            </a:fld>
            <a:endParaRPr lang="hu-H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6041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A5087-11D2-40FE-92D9-4D9287ACBAA3}" type="datetimeFigureOut">
              <a:rPr lang="hu-HU" smtClean="0"/>
              <a:t>2025. 12. 11.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37E5E-2402-479D-8AF7-35BE15EB05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2571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A5087-11D2-40FE-92D9-4D9287ACBAA3}" type="datetimeFigureOut">
              <a:rPr lang="hu-HU" smtClean="0"/>
              <a:t>2025. 12. 11.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37E5E-2402-479D-8AF7-35BE15EB05F0}" type="slidenum">
              <a:rPr lang="hu-HU" smtClean="0"/>
              <a:t>‹#›</a:t>
            </a:fld>
            <a:endParaRPr lang="hu-H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91785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A5087-11D2-40FE-92D9-4D9287ACBAA3}" type="datetimeFigureOut">
              <a:rPr lang="hu-HU" smtClean="0"/>
              <a:t>2025. 12. 11.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37E5E-2402-479D-8AF7-35BE15EB05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8520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A5087-11D2-40FE-92D9-4D9287ACBAA3}" type="datetimeFigureOut">
              <a:rPr lang="hu-HU" smtClean="0"/>
              <a:t>2025. 12. 11.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37E5E-2402-479D-8AF7-35BE15EB05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4061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A5087-11D2-40FE-92D9-4D9287ACBAA3}" type="datetimeFigureOut">
              <a:rPr lang="hu-HU" smtClean="0"/>
              <a:t>2025. 12. 11.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37E5E-2402-479D-8AF7-35BE15EB05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0406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A5087-11D2-40FE-92D9-4D9287ACBAA3}" type="datetimeFigureOut">
              <a:rPr lang="hu-HU" smtClean="0"/>
              <a:t>2025. 12. 11.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37E5E-2402-479D-8AF7-35BE15EB05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626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A5087-11D2-40FE-92D9-4D9287ACBAA3}" type="datetimeFigureOut">
              <a:rPr lang="hu-HU" smtClean="0"/>
              <a:t>2025. 12. 11.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37E5E-2402-479D-8AF7-35BE15EB05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1988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A5087-11D2-40FE-92D9-4D9287ACBAA3}" type="datetimeFigureOut">
              <a:rPr lang="hu-HU" smtClean="0"/>
              <a:t>2025. 12. 11.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37E5E-2402-479D-8AF7-35BE15EB05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65640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A5087-11D2-40FE-92D9-4D9287ACBAA3}" type="datetimeFigureOut">
              <a:rPr lang="hu-HU" smtClean="0"/>
              <a:t>2025. 12. 11.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37E5E-2402-479D-8AF7-35BE15EB05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515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A5087-11D2-40FE-92D9-4D9287ACBAA3}" type="datetimeFigureOut">
              <a:rPr lang="hu-HU" smtClean="0"/>
              <a:t>2025. 12. 11.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37E5E-2402-479D-8AF7-35BE15EB05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2304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A5087-11D2-40FE-92D9-4D9287ACBAA3}" type="datetimeFigureOut">
              <a:rPr lang="hu-HU" smtClean="0"/>
              <a:t>2025. 12. 11.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37E5E-2402-479D-8AF7-35BE15EB05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5705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A5087-11D2-40FE-92D9-4D9287ACBAA3}" type="datetimeFigureOut">
              <a:rPr lang="hu-HU" smtClean="0"/>
              <a:t>2025. 12. 11.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37E5E-2402-479D-8AF7-35BE15EB05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6349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A5087-11D2-40FE-92D9-4D9287ACBAA3}" type="datetimeFigureOut">
              <a:rPr lang="hu-HU" smtClean="0"/>
              <a:t>2025. 12. 11.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37E5E-2402-479D-8AF7-35BE15EB05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0957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u-HU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u-HU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u-HU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u-HU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u-HU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u-HU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u-HU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u-HU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A5087-11D2-40FE-92D9-4D9287ACBAA3}" type="datetimeFigureOut">
              <a:rPr lang="hu-HU" smtClean="0"/>
              <a:t>2025. 12. 11.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3B37E5E-2402-479D-8AF7-35BE15EB05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6759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7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hyperlink" Target="https://motomfoto.smugmug.com/Barazda-center/n-Tv5dzf" TargetMode="External"/><Relationship Id="rId4" Type="http://schemas.openxmlformats.org/officeDocument/2006/relationships/hyperlink" Target="https://motomfoto.smugmug.com/SBdynamicBarazda/n-HbPDbh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otomfoto.smugmug.com/Sb-Dynamic-V30/" TargetMode="Externa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notesSlide" Target="../notesSlides/notesSlide5.xml"/><Relationship Id="rId7" Type="http://schemas.openxmlformats.org/officeDocument/2006/relationships/hyperlink" Target="https://motomfoto.smugmug.com/Galgagyork-SB-Dynamic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hyperlink" Target="https://motomfoto.smugmug.com/SB-Dynamic-Zsambek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otomfoto.smugmug.com/SbdynamicMogyorod" TargetMode="Externa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ertekesites@hazaibanyak.hu" TargetMode="External"/><Relationship Id="rId2" Type="http://schemas.openxmlformats.org/officeDocument/2006/relationships/hyperlink" Target="mailto:propertyone@propertyone.hu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otomfoto.smugmug.com/SB-Dynamic-Szentendre" TargetMode="External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hyperlink" Target="https://motomfoto.smugmug.com/SBdynamicVaci-uti-raktarak/n-k7hhSH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7577DEC-D9A5-404D-9789-702F4319B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EEA9366-CEA8-4F23-B065-4337F0D8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04A03D6-39B4-4278-9BE1-A07E02449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10">
              <a:extLst>
                <a:ext uri="{FF2B5EF4-FFF2-40B4-BE49-F238E27FC236}">
                  <a16:creationId xmlns:a16="http://schemas.microsoft.com/office/drawing/2014/main" id="{FBE459AF-3736-4886-82E0-9B5DA427B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4B6B88EF-180C-4E39-8A3F-A52E87110C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u-HU"/>
            </a:p>
          </p:txBody>
        </p:sp>
        <p:sp>
          <p:nvSpPr>
            <p:cNvPr id="28" name="Rectangle 25">
              <a:extLst>
                <a:ext uri="{FF2B5EF4-FFF2-40B4-BE49-F238E27FC236}">
                  <a16:creationId xmlns:a16="http://schemas.microsoft.com/office/drawing/2014/main" id="{52DFAACF-64D0-4621-8FF4-E2F03C3E8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u-HU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36611FF0-65B3-49DB-97C6-1B72AAD0FB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u-HU"/>
            </a:p>
          </p:txBody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0F7407FE-86B1-4890-9D80-9406FBF29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u-HU"/>
            </a:p>
          </p:txBody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EBD42D5B-8F87-45B3-98B3-C66944F92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u-HU"/>
            </a:p>
          </p:txBody>
        </p:sp>
        <p:sp>
          <p:nvSpPr>
            <p:cNvPr id="30" name="Isosceles Triangle 16">
              <a:extLst>
                <a:ext uri="{FF2B5EF4-FFF2-40B4-BE49-F238E27FC236}">
                  <a16:creationId xmlns:a16="http://schemas.microsoft.com/office/drawing/2014/main" id="{F5E04699-59E1-4468-9E7C-83070EEB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u-HU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F2AE8F13-9A52-4D7F-9637-321EA7CF32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u-HU"/>
            </a:p>
          </p:txBody>
        </p:sp>
      </p:grp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054240" y="1616307"/>
            <a:ext cx="9943341" cy="229000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hu-HU" sz="4400" dirty="0"/>
              <a:t>F</a:t>
            </a:r>
            <a:r>
              <a:rPr lang="en-US" sz="4400" dirty="0" err="1"/>
              <a:t>orgatási</a:t>
            </a:r>
            <a:r>
              <a:rPr lang="en-US" sz="4400" dirty="0"/>
              <a:t> </a:t>
            </a:r>
            <a:r>
              <a:rPr lang="en-US" sz="4400" dirty="0" err="1"/>
              <a:t>helyszín</a:t>
            </a:r>
            <a:r>
              <a:rPr lang="hu-HU" sz="4400" dirty="0"/>
              <a:t> </a:t>
            </a:r>
            <a:r>
              <a:rPr lang="en-US" sz="4400" dirty="0" err="1"/>
              <a:t>ajánló</a:t>
            </a:r>
            <a:endParaRPr lang="hu-HU" sz="4400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4C296EA3-F09C-51AC-CC01-C1745187F9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795" y="438621"/>
            <a:ext cx="5010922" cy="195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33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DAE5060F-C15C-4778-8E5B-6699910B1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IRODAHÁZAK</a:t>
            </a:r>
          </a:p>
        </p:txBody>
      </p:sp>
    </p:spTree>
    <p:extLst>
      <p:ext uri="{BB962C8B-B14F-4D97-AF65-F5344CB8AC3E}">
        <p14:creationId xmlns:p14="http://schemas.microsoft.com/office/powerpoint/2010/main" val="2301422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ép 13" descr="A képen padló, beltéri, mennyezet, szoba látható&#10;&#10;Automatikusan generált leírás">
            <a:extLst>
              <a:ext uri="{FF2B5EF4-FFF2-40B4-BE49-F238E27FC236}">
                <a16:creationId xmlns:a16="http://schemas.microsoft.com/office/drawing/2014/main" id="{F28B1CE2-B3AE-F2B5-BC17-DE4A75F06E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9" b="12646"/>
          <a:stretch/>
        </p:blipFill>
        <p:spPr>
          <a:xfrm>
            <a:off x="0" y="0"/>
            <a:ext cx="12192000" cy="685595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5282" y="46684"/>
            <a:ext cx="6466776" cy="1325563"/>
          </a:xfrm>
        </p:spPr>
        <p:txBody>
          <a:bodyPr>
            <a:normAutofit/>
          </a:bodyPr>
          <a:lstStyle/>
          <a:p>
            <a:pPr algn="ctr"/>
            <a:r>
              <a:rPr lang="hu-HU" sz="3700" b="1" cap="all" dirty="0">
                <a:cs typeface="Times New Roman" panose="02020603050405020304" pitchFamily="18" charset="0"/>
              </a:rPr>
              <a:t>BUDAPEST BARÁZDA CENTER IRODAÉPÜLET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70644" y="1743229"/>
            <a:ext cx="5898766" cy="4559652"/>
          </a:xfrm>
        </p:spPr>
        <p:txBody>
          <a:bodyPr anchor="t">
            <a:noAutofit/>
          </a:bodyPr>
          <a:lstStyle/>
          <a:p>
            <a:r>
              <a:rPr lang="hu-HU" sz="1500" b="0" i="0" u="none" strike="noStrike" dirty="0">
                <a:effectLst/>
                <a:latin typeface="+mj-lt"/>
              </a:rPr>
              <a:t>A Barázda Centerben jelenleg az alábbi irodahelyiségek vehetőek igénybe:</a:t>
            </a:r>
          </a:p>
          <a:p>
            <a:r>
              <a:rPr lang="hu-HU" sz="1500" b="0" i="0" u="none" strike="noStrike" dirty="0">
                <a:effectLst/>
                <a:latin typeface="+mj-lt"/>
              </a:rPr>
              <a:t>4. emelet: 4db irodahelyiség kiadó</a:t>
            </a:r>
            <a:br>
              <a:rPr lang="hu-HU" sz="1500" b="0" i="0" u="none" strike="noStrike" dirty="0">
                <a:effectLst/>
                <a:latin typeface="+mj-lt"/>
              </a:rPr>
            </a:br>
            <a:r>
              <a:rPr lang="hu-HU" sz="1500" b="0" i="0" u="none" strike="noStrike" dirty="0">
                <a:effectLst/>
                <a:latin typeface="+mj-lt"/>
              </a:rPr>
              <a:t>3 db 25 m2-es és 1db 17 m2-es irodahelyiség:</a:t>
            </a:r>
            <a:br>
              <a:rPr lang="hu-HU" sz="1500" b="0" i="0" u="none" strike="noStrike" dirty="0">
                <a:effectLst/>
                <a:latin typeface="+mj-lt"/>
              </a:rPr>
            </a:br>
            <a:r>
              <a:rPr lang="hu-HU" sz="1500" b="0" i="0" u="none" strike="noStrike" dirty="0">
                <a:effectLst/>
                <a:latin typeface="+mj-lt"/>
              </a:rPr>
              <a:t>Laminált padló, fehérre festett falak, bútorozatlan, egy éve felújítva, új </a:t>
            </a:r>
            <a:r>
              <a:rPr lang="hu-HU" sz="1500" b="0" i="0" u="none" strike="noStrike" dirty="0" err="1">
                <a:effectLst/>
                <a:latin typeface="+mj-lt"/>
              </a:rPr>
              <a:t>led</a:t>
            </a:r>
            <a:r>
              <a:rPr lang="hu-HU" sz="1500" b="0" i="0" u="none" strike="noStrike" dirty="0">
                <a:effectLst/>
                <a:latin typeface="+mj-lt"/>
              </a:rPr>
              <a:t> világítással, elektromos kapcsolókkal.</a:t>
            </a:r>
            <a:endParaRPr lang="hu-HU" sz="1300" b="0" i="0" u="none" strike="noStrike" dirty="0">
              <a:effectLst/>
              <a:latin typeface="+mj-lt"/>
            </a:endParaRPr>
          </a:p>
          <a:p>
            <a:r>
              <a:rPr lang="hu-HU" sz="1500" b="0" i="0" u="none" strike="noStrike" dirty="0">
                <a:effectLst/>
                <a:latin typeface="+mj-lt"/>
              </a:rPr>
              <a:t>1.emelet:</a:t>
            </a:r>
            <a:br>
              <a:rPr lang="hu-HU" sz="1500" b="0" i="0" u="none" strike="noStrike" dirty="0">
                <a:effectLst/>
                <a:latin typeface="+mj-lt"/>
              </a:rPr>
            </a:br>
            <a:r>
              <a:rPr lang="hu-HU" sz="1500" b="0" i="0" u="none" strike="noStrike" dirty="0">
                <a:effectLst/>
                <a:latin typeface="+mj-lt"/>
              </a:rPr>
              <a:t>1 db 300 m2-es és 1 db 90 m2-es raktárhelyiség</a:t>
            </a:r>
          </a:p>
          <a:p>
            <a:br>
              <a:rPr lang="hu-HU" sz="1500" b="0" i="0" u="none" strike="noStrike" dirty="0">
                <a:effectLst/>
                <a:latin typeface="+mj-lt"/>
              </a:rPr>
            </a:br>
            <a:r>
              <a:rPr lang="hu-HU" sz="1500" dirty="0">
                <a:latin typeface="+mj-lt"/>
                <a:cs typeface="Times New Roman" panose="02020603050405020304" pitchFamily="18" charset="0"/>
              </a:rPr>
              <a:t>További képek: </a:t>
            </a:r>
            <a:r>
              <a:rPr lang="hu-HU" sz="1500" dirty="0">
                <a:latin typeface="+mj-lt"/>
                <a:cs typeface="Times New Roman" panose="02020603050405020304" pitchFamily="18" charset="0"/>
                <a:hlinkClick r:id="rId4"/>
              </a:rPr>
              <a:t>https://motomfoto.smugmug.com/SBdynamicBarazda/n-HbPDbh</a:t>
            </a:r>
            <a:r>
              <a:rPr lang="hu-HU" sz="1500" dirty="0">
                <a:latin typeface="+mj-lt"/>
                <a:cs typeface="Times New Roman" panose="02020603050405020304" pitchFamily="18" charset="0"/>
              </a:rPr>
              <a:t>                              </a:t>
            </a:r>
            <a:r>
              <a:rPr lang="hu-HU" sz="1500" dirty="0">
                <a:latin typeface="+mj-lt"/>
                <a:cs typeface="Times New Roman" panose="02020603050405020304" pitchFamily="18" charset="0"/>
                <a:hlinkClick r:id="rId5"/>
              </a:rPr>
              <a:t>https://motomfoto.smugmug.com/Barazda-center/n-Tv5dzf</a:t>
            </a:r>
            <a:r>
              <a:rPr lang="hu-HU" sz="1500" dirty="0"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Kép 4" descr="A képen padló, beltéri, mennyezet, épület látható&#10;&#10;Automatikusan generált leírás">
            <a:extLst>
              <a:ext uri="{FF2B5EF4-FFF2-40B4-BE49-F238E27FC236}">
                <a16:creationId xmlns:a16="http://schemas.microsoft.com/office/drawing/2014/main" id="{4F4763F3-0064-6526-A240-1600955BA9A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49" b="-2"/>
          <a:stretch/>
        </p:blipFill>
        <p:spPr>
          <a:xfrm>
            <a:off x="5925809" y="2837001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8" name="Kép 7" descr="A képen fal, beltéri, padló, épület látható&#10;&#10;Automatikusan generált leírás">
            <a:extLst>
              <a:ext uri="{FF2B5EF4-FFF2-40B4-BE49-F238E27FC236}">
                <a16:creationId xmlns:a16="http://schemas.microsoft.com/office/drawing/2014/main" id="{B12449CC-DC9A-6395-B8B8-E02E87D420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4" r="6296"/>
          <a:stretch/>
        </p:blipFill>
        <p:spPr>
          <a:xfrm>
            <a:off x="8160603" y="2"/>
            <a:ext cx="4034316" cy="3486455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pic>
        <p:nvPicPr>
          <p:cNvPr id="10" name="Kép 9" descr="A képen kültéri, társasház látható&#10;&#10;Automatikusan generált leírás">
            <a:extLst>
              <a:ext uri="{FF2B5EF4-FFF2-40B4-BE49-F238E27FC236}">
                <a16:creationId xmlns:a16="http://schemas.microsoft.com/office/drawing/2014/main" id="{2E8E03FF-346E-BE36-54F2-C824FCE12E0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0" r="11015"/>
          <a:stretch/>
        </p:blipFill>
        <p:spPr>
          <a:xfrm>
            <a:off x="9129290" y="4197216"/>
            <a:ext cx="3062710" cy="2660795"/>
          </a:xfrm>
          <a:custGeom>
            <a:avLst/>
            <a:gdLst/>
            <a:ahLst/>
            <a:cxnLst/>
            <a:rect l="l" t="t" r="r" b="b"/>
            <a:pathLst>
              <a:path w="3062710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062710" y="639308"/>
                </a:lnTo>
                <a:lnTo>
                  <a:pt x="3062710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189047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8C244CFB-0498-B1AE-CF02-662C419A91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4" r="-2" b="18972"/>
          <a:stretch/>
        </p:blipFill>
        <p:spPr>
          <a:xfrm>
            <a:off x="198739" y="171717"/>
            <a:ext cx="5804105" cy="3167426"/>
          </a:xfrm>
          <a:prstGeom prst="rect">
            <a:avLst/>
          </a:prstGeom>
        </p:spPr>
      </p:pic>
      <p:pic>
        <p:nvPicPr>
          <p:cNvPr id="13" name="Kép 12" descr="A képen padló, beltéri, épület, mennyezet látható&#10;&#10;Automatikusan generált leírás">
            <a:extLst>
              <a:ext uri="{FF2B5EF4-FFF2-40B4-BE49-F238E27FC236}">
                <a16:creationId xmlns:a16="http://schemas.microsoft.com/office/drawing/2014/main" id="{19974B1F-5907-7540-684B-1700FEAFBD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" r="2" b="17788"/>
          <a:stretch/>
        </p:blipFill>
        <p:spPr>
          <a:xfrm>
            <a:off x="6195373" y="171717"/>
            <a:ext cx="5797883" cy="3167426"/>
          </a:xfrm>
          <a:prstGeom prst="rect">
            <a:avLst/>
          </a:prstGeom>
        </p:spPr>
      </p:pic>
      <p:pic>
        <p:nvPicPr>
          <p:cNvPr id="5" name="Kép 4" descr="A képen szöveg, út, kültéri, égbolt látható&#10;&#10;Automatikusan generált leírás">
            <a:extLst>
              <a:ext uri="{FF2B5EF4-FFF2-40B4-BE49-F238E27FC236}">
                <a16:creationId xmlns:a16="http://schemas.microsoft.com/office/drawing/2014/main" id="{0C3C71E1-801C-45DD-0CDA-789D416424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" r="-2" b="21837"/>
          <a:stretch/>
        </p:blipFill>
        <p:spPr>
          <a:xfrm>
            <a:off x="198739" y="3510858"/>
            <a:ext cx="5804105" cy="2789948"/>
          </a:xfrm>
          <a:prstGeom prst="rect">
            <a:avLst/>
          </a:prstGeom>
        </p:spPr>
      </p:pic>
      <p:pic>
        <p:nvPicPr>
          <p:cNvPr id="11" name="Kép 10" descr="A képen kültéri, település látható&#10;&#10;Automatikusan generált leírás">
            <a:extLst>
              <a:ext uri="{FF2B5EF4-FFF2-40B4-BE49-F238E27FC236}">
                <a16:creationId xmlns:a16="http://schemas.microsoft.com/office/drawing/2014/main" id="{36A65087-CF76-884E-4989-075EE5330C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27" r="2" b="7514"/>
          <a:stretch/>
        </p:blipFill>
        <p:spPr>
          <a:xfrm>
            <a:off x="6195372" y="3518858"/>
            <a:ext cx="5797883" cy="278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64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Kép 24" descr="A képen padló, beltéri, mennyezet, épület látható&#10;&#10;Automatikusan generált leírás">
            <a:extLst>
              <a:ext uri="{FF2B5EF4-FFF2-40B4-BE49-F238E27FC236}">
                <a16:creationId xmlns:a16="http://schemas.microsoft.com/office/drawing/2014/main" id="{7637E535-D1C5-4F54-A6AD-462CB5EC81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8" r="-3" b="22717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29" name="Kép 28" descr="A képen beltéri, padló, épület, mennyezet látható&#10;&#10;Automatikusan generált leírás">
            <a:extLst>
              <a:ext uri="{FF2B5EF4-FFF2-40B4-BE49-F238E27FC236}">
                <a16:creationId xmlns:a16="http://schemas.microsoft.com/office/drawing/2014/main" id="{A573377C-1CD5-B328-13B4-41BD198FB9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2" r="-3" b="4435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27" name="Kép 26" descr="A képen talaj, beltéri, padló, tornác látható&#10;&#10;Automatikusan generált leírás">
            <a:extLst>
              <a:ext uri="{FF2B5EF4-FFF2-40B4-BE49-F238E27FC236}">
                <a16:creationId xmlns:a16="http://schemas.microsoft.com/office/drawing/2014/main" id="{A9497964-9753-033D-5F0E-454D9ADB93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67" b="18174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23" name="Kép 22" descr="A képen beltéri, padló, fal, fürdőszoba látható&#10;&#10;Automatikusan generált leírás">
            <a:extLst>
              <a:ext uri="{FF2B5EF4-FFF2-40B4-BE49-F238E27FC236}">
                <a16:creationId xmlns:a16="http://schemas.microsoft.com/office/drawing/2014/main" id="{0FDC55AD-E288-A14F-FF72-A3C958A67A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9150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64653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7" cy="1320800"/>
          </a:xfrm>
        </p:spPr>
        <p:txBody>
          <a:bodyPr>
            <a:normAutofit/>
          </a:bodyPr>
          <a:lstStyle/>
          <a:p>
            <a:r>
              <a:rPr lang="hu-HU" b="1" cap="all" dirty="0">
                <a:cs typeface="Times New Roman" panose="02020603050405020304" pitchFamily="18" charset="0"/>
              </a:rPr>
              <a:t>Váci út</a:t>
            </a:r>
            <a:br>
              <a:rPr lang="hu-HU" b="1" cap="all" dirty="0">
                <a:cs typeface="Times New Roman" panose="02020603050405020304" pitchFamily="18" charset="0"/>
              </a:rPr>
            </a:br>
            <a:r>
              <a:rPr lang="hu-HU" b="1" cap="all" dirty="0">
                <a:cs typeface="Times New Roman" panose="02020603050405020304" pitchFamily="18" charset="0"/>
              </a:rPr>
              <a:t>irodaház</a:t>
            </a:r>
          </a:p>
        </p:txBody>
      </p:sp>
      <p:pic>
        <p:nvPicPr>
          <p:cNvPr id="14" name="Kép 13" descr="A képen beltéri, padló, mennyezet, szoba látható&#10;&#10;Automatikusan generált leírás">
            <a:extLst>
              <a:ext uri="{FF2B5EF4-FFF2-40B4-BE49-F238E27FC236}">
                <a16:creationId xmlns:a16="http://schemas.microsoft.com/office/drawing/2014/main" id="{38052F2D-B254-93F0-F0A9-A095CECADA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9" r="40233" b="2"/>
          <a:stretch/>
        </p:blipFill>
        <p:spPr>
          <a:xfrm>
            <a:off x="676053" y="2158073"/>
            <a:ext cx="2637660" cy="3882362"/>
          </a:xfrm>
          <a:prstGeom prst="rect">
            <a:avLst/>
          </a:prstGeom>
        </p:spPr>
      </p:pic>
      <p:pic>
        <p:nvPicPr>
          <p:cNvPr id="9" name="Kép 8" descr="A képen beltéri, padló, élő, szoba látható&#10;&#10;Automatikusan generált leírás">
            <a:extLst>
              <a:ext uri="{FF2B5EF4-FFF2-40B4-BE49-F238E27FC236}">
                <a16:creationId xmlns:a16="http://schemas.microsoft.com/office/drawing/2014/main" id="{321D006C-F205-0500-D879-4293A574C5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6" b="-3"/>
          <a:stretch/>
        </p:blipFill>
        <p:spPr>
          <a:xfrm>
            <a:off x="3479643" y="2159331"/>
            <a:ext cx="2616049" cy="1853870"/>
          </a:xfrm>
          <a:prstGeom prst="rect">
            <a:avLst/>
          </a:prstGeom>
        </p:spPr>
      </p:pic>
      <p:pic>
        <p:nvPicPr>
          <p:cNvPr id="12" name="Kép 11" descr="A képen beltéri, padló látható&#10;&#10;Automatikusan generált leírás">
            <a:extLst>
              <a:ext uri="{FF2B5EF4-FFF2-40B4-BE49-F238E27FC236}">
                <a16:creationId xmlns:a16="http://schemas.microsoft.com/office/drawing/2014/main" id="{8B1E641D-1BA2-1BEF-699F-0107521BF9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" b="3"/>
          <a:stretch/>
        </p:blipFill>
        <p:spPr>
          <a:xfrm>
            <a:off x="3478362" y="4179689"/>
            <a:ext cx="2616049" cy="1861210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25880" y="2160589"/>
            <a:ext cx="4656752" cy="38807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u-HU" sz="2000" b="0" i="0" u="none" strike="noStrike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Teljesen felújított </a:t>
            </a:r>
            <a:r>
              <a:rPr lang="hu-HU" sz="2000" b="0" i="0" u="none" strike="noStrike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designer</a:t>
            </a:r>
            <a:r>
              <a:rPr lang="hu-HU" sz="2000" b="0" i="0" u="none" strike="noStrike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irodaház két szinten. Az épület tágas terekkel, napfényes tárgyalóval, konyhával rendelkezik. Külön épületben található a cég szerelőműhelye ami szintén használható forgatásra.  </a:t>
            </a:r>
          </a:p>
          <a:p>
            <a:pPr>
              <a:lnSpc>
                <a:spcPct val="90000"/>
              </a:lnSpc>
            </a:pPr>
            <a:r>
              <a:rPr lang="hu-HU" sz="20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További képek: </a:t>
            </a:r>
            <a:r>
              <a:rPr lang="hu-HU" sz="2000" b="0" i="0" u="none" strike="noStrike" dirty="0">
                <a:solidFill>
                  <a:srgbClr val="000000"/>
                </a:solidFill>
                <a:effectLst/>
                <a:latin typeface="+mj-lt"/>
                <a:hlinkClick r:id="rId6"/>
              </a:rPr>
              <a:t>https://motomfoto.smugmug.com/Sb-Dynamic-V30/</a:t>
            </a:r>
            <a:r>
              <a:rPr lang="hu-HU" sz="20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hu-HU" sz="2000" dirty="0">
                <a:latin typeface="+mj-lt"/>
              </a:rPr>
              <a:t> </a:t>
            </a:r>
            <a:endParaRPr lang="hu-HU" sz="20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566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 descr="A képen beltéri, padló, élő, kanapé látható&#10;&#10;Automatikusan generált leírás">
            <a:extLst>
              <a:ext uri="{FF2B5EF4-FFF2-40B4-BE49-F238E27FC236}">
                <a16:creationId xmlns:a16="http://schemas.microsoft.com/office/drawing/2014/main" id="{616FC420-2AAE-6485-EAC1-BCF1C50115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30" r="-2" b="9037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4" name="Kép 3" descr="A képen mennyezet, beltéri, szoba, padló látható&#10;&#10;Automatikusan generált leírás">
            <a:extLst>
              <a:ext uri="{FF2B5EF4-FFF2-40B4-BE49-F238E27FC236}">
                <a16:creationId xmlns:a16="http://schemas.microsoft.com/office/drawing/2014/main" id="{3EA20BB8-4385-240C-B853-E9BF55A826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4" r="-3" b="-3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0" name="Kép 9" descr="A képen beltéri, padló, szoba, épület látható&#10;&#10;Automatikusan generált leírás">
            <a:extLst>
              <a:ext uri="{FF2B5EF4-FFF2-40B4-BE49-F238E27FC236}">
                <a16:creationId xmlns:a16="http://schemas.microsoft.com/office/drawing/2014/main" id="{0AEC39ED-3F89-F50A-C3C1-65517566FD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6" r="2" b="2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9" name="Kép 18" descr="A képen beltéri, mennyezet, ablak látható&#10;&#10;Automatikusan generált leírás">
            <a:extLst>
              <a:ext uri="{FF2B5EF4-FFF2-40B4-BE49-F238E27FC236}">
                <a16:creationId xmlns:a16="http://schemas.microsoft.com/office/drawing/2014/main" id="{429D8AC8-5FD3-3732-2EAD-F2DF4C50C8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44" r="-2" b="12529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37496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beltéri, fal, fürdőszoba, WC látható&#10;&#10;Automatikusan generált leírás">
            <a:extLst>
              <a:ext uri="{FF2B5EF4-FFF2-40B4-BE49-F238E27FC236}">
                <a16:creationId xmlns:a16="http://schemas.microsoft.com/office/drawing/2014/main" id="{8D9DED79-F3C4-C23C-CE1C-11CE7D1E9C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54" r="2" b="12547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7" name="Kép 6" descr="A képen szöveg, kültéri, égbolt, ház látható&#10;&#10;Automatikusan generált leírás">
            <a:extLst>
              <a:ext uri="{FF2B5EF4-FFF2-40B4-BE49-F238E27FC236}">
                <a16:creationId xmlns:a16="http://schemas.microsoft.com/office/drawing/2014/main" id="{F5188DA3-4A6D-C436-6D15-E7A2C2EBFF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4" r="1" b="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11" name="Kép 10" descr="A képen szállítás látható&#10;&#10;Automatikusan generált leírás">
            <a:extLst>
              <a:ext uri="{FF2B5EF4-FFF2-40B4-BE49-F238E27FC236}">
                <a16:creationId xmlns:a16="http://schemas.microsoft.com/office/drawing/2014/main" id="{2AF983AB-7F8C-906F-94A4-BB2E6CE2A1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" r="26065" b="-3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3" name="Kép 2" descr="A képen beltéri, padló, fal, szoba látható&#10;&#10;Automatikusan generált leírás">
            <a:extLst>
              <a:ext uri="{FF2B5EF4-FFF2-40B4-BE49-F238E27FC236}">
                <a16:creationId xmlns:a16="http://schemas.microsoft.com/office/drawing/2014/main" id="{46F7E424-8B8B-1668-CFA5-CE78DCDFE0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7" b="12473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28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61FA41A-F0A2-20BB-58A7-B3B04364F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BÁNYÁK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A46D46D-3756-06F4-7667-A5D7BC6B49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2237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extLst>
              <a:ext uri="{FF2B5EF4-FFF2-40B4-BE49-F238E27FC236}">
                <a16:creationId xmlns:a16="http://schemas.microsoft.com/office/drawing/2014/main" id="{B629D5AC-757D-266C-DAFD-EC6AA664AE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913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2" name="Kép 11" descr="A képen égbolt, fű, kültéri, természet látható&#10;&#10;Automatikusan generált leírás">
            <a:extLst>
              <a:ext uri="{FF2B5EF4-FFF2-40B4-BE49-F238E27FC236}">
                <a16:creationId xmlns:a16="http://schemas.microsoft.com/office/drawing/2014/main" id="{9C638F7A-A037-D690-F2C1-341371A3A3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4" r="2" b="2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6" name="Kép 5" descr="A képen égbolt, kültéri, természet, szikla látható&#10;&#10;Automatikusan generált leírás">
            <a:extLst>
              <a:ext uri="{FF2B5EF4-FFF2-40B4-BE49-F238E27FC236}">
                <a16:creationId xmlns:a16="http://schemas.microsoft.com/office/drawing/2014/main" id="{F744039A-35A6-1917-E07F-9036B4181F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7921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130628" y="467255"/>
            <a:ext cx="4097382" cy="1325563"/>
          </a:xfrm>
        </p:spPr>
        <p:txBody>
          <a:bodyPr>
            <a:noAutofit/>
          </a:bodyPr>
          <a:lstStyle/>
          <a:p>
            <a:pPr algn="ctr"/>
            <a:r>
              <a:rPr lang="hu-HU" sz="3200" b="1" cap="all" dirty="0">
                <a:cs typeface="Times New Roman" panose="02020603050405020304" pitchFamily="18" charset="0"/>
              </a:rPr>
              <a:t>GALGAGYÖRKI ANDEZITBÁNYA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-130628" y="2093026"/>
            <a:ext cx="3945815" cy="3922776"/>
          </a:xfrm>
        </p:spPr>
        <p:txBody>
          <a:bodyPr>
            <a:noAutofit/>
          </a:bodyPr>
          <a:lstStyle/>
          <a:p>
            <a:r>
              <a:rPr lang="hu-HU" sz="2000" b="0" i="0" u="none" strike="noStrike" dirty="0">
                <a:effectLst/>
                <a:latin typeface="+mj-lt"/>
                <a:cs typeface="Times New Roman" panose="02020603050405020304" pitchFamily="18" charset="0"/>
              </a:rPr>
              <a:t>Galgagyörk település közelében csodálatos helyszínen szürke háttérrel rendelkező andezitbánya.         A bányát 5 km hosszú, saját használatú bevezető úttal lehet elérni, ami csodálatos környezetben helyezkedik el és szintén használható forgatásra.</a:t>
            </a:r>
          </a:p>
          <a:p>
            <a:r>
              <a:rPr lang="hu-HU" sz="2000" dirty="0">
                <a:latin typeface="+mj-lt"/>
                <a:cs typeface="Times New Roman" panose="02020603050405020304" pitchFamily="18" charset="0"/>
              </a:rPr>
              <a:t>További képek: </a:t>
            </a:r>
            <a:r>
              <a:rPr lang="hu-HU" sz="2000" b="0" i="0" u="none" strike="noStrike" dirty="0">
                <a:solidFill>
                  <a:srgbClr val="000000"/>
                </a:solidFill>
                <a:effectLst/>
                <a:latin typeface="+mj-lt"/>
                <a:cs typeface="Times New Roman" panose="02020603050405020304" pitchFamily="18" charset="0"/>
                <a:hlinkClick r:id="rId7"/>
              </a:rPr>
              <a:t>https://motomfoto.smugmug.com/Galgagyork-SB-Dynamic</a:t>
            </a:r>
            <a:r>
              <a:rPr lang="hu-HU" sz="2000" b="0" i="0" u="none" strike="noStrike" dirty="0">
                <a:solidFill>
                  <a:srgbClr val="00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endParaRPr lang="hu-HU" sz="20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5" name="Kép 14" descr="A képen beltéri, zöld látható&#10;&#10;Automatikusan generált leírás">
            <a:extLst>
              <a:ext uri="{FF2B5EF4-FFF2-40B4-BE49-F238E27FC236}">
                <a16:creationId xmlns:a16="http://schemas.microsoft.com/office/drawing/2014/main" id="{A388E227-0970-E579-E9EC-8CF7E87F862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5268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4748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kültéri, természet, hegy, piszok látható&#10;&#10;Automatikusan generált leírás">
            <a:extLst>
              <a:ext uri="{FF2B5EF4-FFF2-40B4-BE49-F238E27FC236}">
                <a16:creationId xmlns:a16="http://schemas.microsoft.com/office/drawing/2014/main" id="{B67EA449-5DE1-A651-B542-9DF2A1750A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34" r="-3" b="4063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8271C67E-403B-90CE-5D01-555B2314FD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8657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17" name="Kép 16" descr="A képen fű, kültéri, természet, piszok látható&#10;&#10;Automatikusan generált leírás">
            <a:extLst>
              <a:ext uri="{FF2B5EF4-FFF2-40B4-BE49-F238E27FC236}">
                <a16:creationId xmlns:a16="http://schemas.microsoft.com/office/drawing/2014/main" id="{FF821446-0942-FD18-34E5-7948225326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03" b="-1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7" name="Kép 6" descr="A képen természet látható&#10;&#10;Automatikusan generált leírás">
            <a:extLst>
              <a:ext uri="{FF2B5EF4-FFF2-40B4-BE49-F238E27FC236}">
                <a16:creationId xmlns:a16="http://schemas.microsoft.com/office/drawing/2014/main" id="{A57D5C42-DEE9-2D73-533A-9B477F4FD1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20" b="4039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304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148918AD-93D1-D3E3-9C1F-7653B9A1A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150" y="1990524"/>
            <a:ext cx="10383699" cy="2876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634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égbolt, fű, kültéri, hegy látható&#10;&#10;Automatikusan generált leírás">
            <a:extLst>
              <a:ext uri="{FF2B5EF4-FFF2-40B4-BE49-F238E27FC236}">
                <a16:creationId xmlns:a16="http://schemas.microsoft.com/office/drawing/2014/main" id="{D98EA7E4-E6DA-49C7-2FA9-ABA03B8B81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45" r="-2" b="14691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Kép 4" descr="A képen kültéri, égbolt, fű, természet látható&#10;&#10;Automatikusan generált leírás">
            <a:extLst>
              <a:ext uri="{FF2B5EF4-FFF2-40B4-BE49-F238E27FC236}">
                <a16:creationId xmlns:a16="http://schemas.microsoft.com/office/drawing/2014/main" id="{93B50323-712E-9D48-7DD3-133E58A64B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0" r="-3" b="-3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2" name="Kép 1" descr="A képen fű, természet látható&#10;&#10;Automatikusan generált leírás">
            <a:extLst>
              <a:ext uri="{FF2B5EF4-FFF2-40B4-BE49-F238E27FC236}">
                <a16:creationId xmlns:a16="http://schemas.microsoft.com/office/drawing/2014/main" id="{8C6B2042-C6C6-271C-AE46-AB15E5A067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8" r="2" b="12379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4" name="Kép 3" descr="A képen égbolt, kültéri, hegy, természet látható&#10;&#10;Automatikusan generált leírás">
            <a:extLst>
              <a:ext uri="{FF2B5EF4-FFF2-40B4-BE49-F238E27FC236}">
                <a16:creationId xmlns:a16="http://schemas.microsoft.com/office/drawing/2014/main" id="{2C7D5945-13E8-16C9-24F9-4FFCA50F40A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7" r="-2" b="15639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041418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ép 15" descr="A képen kültéri, természet, hegy, hegyoldal látható&#10;&#10;Automatikusan generált leírás">
            <a:extLst>
              <a:ext uri="{FF2B5EF4-FFF2-40B4-BE49-F238E27FC236}">
                <a16:creationId xmlns:a16="http://schemas.microsoft.com/office/drawing/2014/main" id="{DF11A8D9-359F-D3DC-EB03-A8D83C4F89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" b="23772"/>
          <a:stretch/>
        </p:blipFill>
        <p:spPr>
          <a:xfrm>
            <a:off x="0" y="2042"/>
            <a:ext cx="12192000" cy="685595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521309"/>
            <a:ext cx="5734174" cy="1325563"/>
          </a:xfrm>
        </p:spPr>
        <p:txBody>
          <a:bodyPr>
            <a:normAutofit/>
          </a:bodyPr>
          <a:lstStyle/>
          <a:p>
            <a:pPr algn="ctr"/>
            <a:r>
              <a:rPr lang="hu-HU" b="1" cap="all" dirty="0">
                <a:cs typeface="Times New Roman" panose="02020603050405020304" pitchFamily="18" charset="0"/>
              </a:rPr>
              <a:t>ZSÁMBÉKI</a:t>
            </a:r>
            <a:br>
              <a:rPr lang="hu-HU" b="1" cap="all" dirty="0">
                <a:cs typeface="Times New Roman" panose="02020603050405020304" pitchFamily="18" charset="0"/>
              </a:rPr>
            </a:br>
            <a:r>
              <a:rPr lang="hu-HU" b="1" cap="all" dirty="0">
                <a:cs typeface="Times New Roman" panose="02020603050405020304" pitchFamily="18" charset="0"/>
              </a:rPr>
              <a:t>DOLOMITBÁNYA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3007" y="3486456"/>
            <a:ext cx="4947707" cy="3203781"/>
          </a:xfrm>
        </p:spPr>
        <p:txBody>
          <a:bodyPr anchor="t">
            <a:normAutofit fontScale="92500" lnSpcReduction="20000"/>
          </a:bodyPr>
          <a:lstStyle/>
          <a:p>
            <a:r>
              <a:rPr lang="hu-HU" sz="2400" b="0" i="0" u="none" strike="noStrike" dirty="0">
                <a:effectLst/>
                <a:latin typeface="+mj-lt"/>
                <a:cs typeface="Times New Roman" panose="02020603050405020304" pitchFamily="18" charset="0"/>
              </a:rPr>
              <a:t>Zsámbék település mellett hófehér dolomit bánya, ami akár űrbéli helyszín hatását is keltheti. A helyszín könnyen megközelíthető teherautókkal, kamionokkal. Nagy kapacitású </a:t>
            </a:r>
            <a:r>
              <a:rPr lang="hu-HU" sz="2400" dirty="0">
                <a:latin typeface="+mj-lt"/>
                <a:cs typeface="Times New Roman" panose="02020603050405020304" pitchFamily="18" charset="0"/>
              </a:rPr>
              <a:t>elektromos hálózat áll rendelkezésre</a:t>
            </a:r>
            <a:r>
              <a:rPr lang="hu-HU" sz="2400" b="0" i="0" u="none" strike="noStrike" dirty="0"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r>
              <a:rPr lang="hu-HU" sz="2400" dirty="0">
                <a:latin typeface="+mj-lt"/>
                <a:cs typeface="Times New Roman" panose="02020603050405020304" pitchFamily="18" charset="0"/>
              </a:rPr>
              <a:t>További képek: </a:t>
            </a:r>
            <a:r>
              <a:rPr lang="hu-HU" sz="2400" dirty="0">
                <a:latin typeface="+mj-lt"/>
                <a:cs typeface="Times New Roman" panose="02020603050405020304" pitchFamily="18" charset="0"/>
                <a:hlinkClick r:id="rId4"/>
              </a:rPr>
              <a:t>https://motomfoto.smugmug.com/SB-Dynamic-Zsambek</a:t>
            </a:r>
            <a:r>
              <a:rPr lang="hu-HU" sz="2400" dirty="0"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Kép 9" descr="A képen kültéri, égbolt, talaj, piszok látható&#10;&#10;Automatikusan generált leírás">
            <a:extLst>
              <a:ext uri="{FF2B5EF4-FFF2-40B4-BE49-F238E27FC236}">
                <a16:creationId xmlns:a16="http://schemas.microsoft.com/office/drawing/2014/main" id="{8BA1AE1A-C815-845E-BD59-5B96BB3E2A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1" r="2129"/>
          <a:stretch/>
        </p:blipFill>
        <p:spPr>
          <a:xfrm>
            <a:off x="5925809" y="2837001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13" name="Kép 12" descr="A képen hegy, kültéri, fű, természet látható&#10;&#10;Automatikusan generált leírás">
            <a:extLst>
              <a:ext uri="{FF2B5EF4-FFF2-40B4-BE49-F238E27FC236}">
                <a16:creationId xmlns:a16="http://schemas.microsoft.com/office/drawing/2014/main" id="{6E08B5FA-D86C-043C-5519-FFC5A8B9A5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" r="9328" b="4"/>
          <a:stretch/>
        </p:blipFill>
        <p:spPr>
          <a:xfrm>
            <a:off x="8160603" y="2"/>
            <a:ext cx="4034316" cy="3486455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pic>
        <p:nvPicPr>
          <p:cNvPr id="7" name="Kép 6" descr="A képen fű, kültéri, égbolt, természet látható&#10;&#10;Automatikusan generált leírás">
            <a:extLst>
              <a:ext uri="{FF2B5EF4-FFF2-40B4-BE49-F238E27FC236}">
                <a16:creationId xmlns:a16="http://schemas.microsoft.com/office/drawing/2014/main" id="{FE265317-F518-D84B-CBE8-DB89AF7DD1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4" r="4614" b="-4"/>
          <a:stretch/>
        </p:blipFill>
        <p:spPr>
          <a:xfrm>
            <a:off x="9129290" y="4197216"/>
            <a:ext cx="3062710" cy="2660795"/>
          </a:xfrm>
          <a:custGeom>
            <a:avLst/>
            <a:gdLst/>
            <a:ahLst/>
            <a:cxnLst/>
            <a:rect l="l" t="t" r="r" b="b"/>
            <a:pathLst>
              <a:path w="3062710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062710" y="639308"/>
                </a:lnTo>
                <a:lnTo>
                  <a:pt x="3062710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67895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 descr="A képen kültéri, égbolt, piszok látható&#10;&#10;Automatikusan generált leírás">
            <a:extLst>
              <a:ext uri="{FF2B5EF4-FFF2-40B4-BE49-F238E27FC236}">
                <a16:creationId xmlns:a16="http://schemas.microsoft.com/office/drawing/2014/main" id="{D9789DA4-32FC-4C50-2CD8-8CAFB9C518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9" r="-3" b="31220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8" name="Kép 7" descr="A képen hegy, természet, égbolt, völgy látható&#10;&#10;Automatikusan generált leírás">
            <a:extLst>
              <a:ext uri="{FF2B5EF4-FFF2-40B4-BE49-F238E27FC236}">
                <a16:creationId xmlns:a16="http://schemas.microsoft.com/office/drawing/2014/main" id="{98949883-E501-CECB-4D7F-B495699BE0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8" r="-3" b="12539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10" name="Kép 9" descr="A képen kültéri, égbolt, természet, hegy látható&#10;&#10;Automatikusan generált leírás">
            <a:extLst>
              <a:ext uri="{FF2B5EF4-FFF2-40B4-BE49-F238E27FC236}">
                <a16:creationId xmlns:a16="http://schemas.microsoft.com/office/drawing/2014/main" id="{C386B196-EFF5-2A3E-D8AF-C3FEF49D2F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6" b="31474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4" name="Kép 3" descr="A képen természet, szikla látható&#10;&#10;Automatikusan generált leírás">
            <a:extLst>
              <a:ext uri="{FF2B5EF4-FFF2-40B4-BE49-F238E27FC236}">
                <a16:creationId xmlns:a16="http://schemas.microsoft.com/office/drawing/2014/main" id="{BD948770-C2C1-BA45-7C40-CF616EA620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9447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409286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kültéri, hegy, természet, hegyoldal látható&#10;&#10;Automatikusan generált leírás">
            <a:extLst>
              <a:ext uri="{FF2B5EF4-FFF2-40B4-BE49-F238E27FC236}">
                <a16:creationId xmlns:a16="http://schemas.microsoft.com/office/drawing/2014/main" id="{922B8AE6-EC86-A385-219A-275DBE26DA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7236"/>
          <a:stretch/>
        </p:blipFill>
        <p:spPr>
          <a:xfrm>
            <a:off x="198739" y="171717"/>
            <a:ext cx="5804105" cy="3167426"/>
          </a:xfrm>
          <a:prstGeom prst="rect">
            <a:avLst/>
          </a:prstGeom>
        </p:spPr>
      </p:pic>
      <p:pic>
        <p:nvPicPr>
          <p:cNvPr id="11" name="Kép 10" descr="A képen kültéri, égbolt, talaj, szikla látható&#10;&#10;Automatikusan generált leírás">
            <a:extLst>
              <a:ext uri="{FF2B5EF4-FFF2-40B4-BE49-F238E27FC236}">
                <a16:creationId xmlns:a16="http://schemas.microsoft.com/office/drawing/2014/main" id="{724C780F-2246-BA4E-0B7E-B9F91485B7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9" r="2" b="16511"/>
          <a:stretch/>
        </p:blipFill>
        <p:spPr>
          <a:xfrm>
            <a:off x="6195373" y="171717"/>
            <a:ext cx="5797883" cy="3167426"/>
          </a:xfrm>
          <a:prstGeom prst="rect">
            <a:avLst/>
          </a:prstGeom>
        </p:spPr>
      </p:pic>
      <p:pic>
        <p:nvPicPr>
          <p:cNvPr id="9" name="Kép 8" descr="A képen kültéri, természet, szikla, hegy látható&#10;&#10;Automatikusan generált leírás">
            <a:extLst>
              <a:ext uri="{FF2B5EF4-FFF2-40B4-BE49-F238E27FC236}">
                <a16:creationId xmlns:a16="http://schemas.microsoft.com/office/drawing/2014/main" id="{E82C7771-3F37-585A-3196-575D3F1334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81" r="-2" b="3826"/>
          <a:stretch/>
        </p:blipFill>
        <p:spPr>
          <a:xfrm>
            <a:off x="198739" y="3510858"/>
            <a:ext cx="5804105" cy="2789948"/>
          </a:xfrm>
          <a:prstGeom prst="rect">
            <a:avLst/>
          </a:prstGeom>
        </p:spPr>
      </p:pic>
      <p:pic>
        <p:nvPicPr>
          <p:cNvPr id="13" name="Kép 12" descr="A képen kültéri, természet, szikla, hegyoldal látható&#10;&#10;Automatikusan generált leírás">
            <a:extLst>
              <a:ext uri="{FF2B5EF4-FFF2-40B4-BE49-F238E27FC236}">
                <a16:creationId xmlns:a16="http://schemas.microsoft.com/office/drawing/2014/main" id="{612CCF80-8EC5-5FD2-08D0-3B222F04CE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6" r="2" b="19955"/>
          <a:stretch/>
        </p:blipFill>
        <p:spPr>
          <a:xfrm>
            <a:off x="6195372" y="3510858"/>
            <a:ext cx="5797883" cy="278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6017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15">
            <a:extLst>
              <a:ext uri="{FF2B5EF4-FFF2-40B4-BE49-F238E27FC236}">
                <a16:creationId xmlns:a16="http://schemas.microsoft.com/office/drawing/2014/main" id="{BD11ECC6-8551-4768-8DFD-CD41AF420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1"/>
            <a:ext cx="12192000" cy="228599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3657592-CA60-4F45-B1A0-88AA77242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F47E2B4-7DA9-4312-A1F0-C48388B23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96547" y="4572001"/>
              <a:ext cx="393665" cy="2285999"/>
            </a:xfrm>
            <a:prstGeom prst="line">
              <a:avLst/>
            </a:prstGeom>
            <a:ln w="9525">
              <a:solidFill>
                <a:srgbClr val="BFBFB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5B274F7-039F-4BFC-AA98-B51B1D6CB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4572001"/>
              <a:ext cx="3383073" cy="2285999"/>
            </a:xfrm>
            <a:prstGeom prst="line">
              <a:avLst/>
            </a:prstGeom>
            <a:ln w="9525">
              <a:solidFill>
                <a:srgbClr val="BFBFBF">
                  <a:alpha val="69804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>
              <a:extLst>
                <a:ext uri="{FF2B5EF4-FFF2-40B4-BE49-F238E27FC236}">
                  <a16:creationId xmlns:a16="http://schemas.microsoft.com/office/drawing/2014/main" id="{11A31103-C703-46C9-9D26-497A1ACD5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u-HU"/>
            </a:p>
          </p:txBody>
        </p:sp>
        <p:sp>
          <p:nvSpPr>
            <p:cNvPr id="22" name="Rectangle 25">
              <a:extLst>
                <a:ext uri="{FF2B5EF4-FFF2-40B4-BE49-F238E27FC236}">
                  <a16:creationId xmlns:a16="http://schemas.microsoft.com/office/drawing/2014/main" id="{382F955F-FC22-44B8-BDCF-B7758032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u-HU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1F567692-F087-479A-8931-BD2869C3E4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u-HU"/>
            </a:p>
          </p:txBody>
        </p:sp>
        <p:sp>
          <p:nvSpPr>
            <p:cNvPr id="24" name="Rectangle 27">
              <a:extLst>
                <a:ext uri="{FF2B5EF4-FFF2-40B4-BE49-F238E27FC236}">
                  <a16:creationId xmlns:a16="http://schemas.microsoft.com/office/drawing/2014/main" id="{49B3E4CD-0738-4B9D-A14F-1E8694DDF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u-HU"/>
            </a:p>
          </p:txBody>
        </p:sp>
        <p:sp>
          <p:nvSpPr>
            <p:cNvPr id="25" name="Rectangle 28">
              <a:extLst>
                <a:ext uri="{FF2B5EF4-FFF2-40B4-BE49-F238E27FC236}">
                  <a16:creationId xmlns:a16="http://schemas.microsoft.com/office/drawing/2014/main" id="{4753B851-AD90-4CCD-85D0-65AA6567D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u-HU"/>
            </a:p>
          </p:txBody>
        </p:sp>
        <p:sp>
          <p:nvSpPr>
            <p:cNvPr id="26" name="Rectangle 29">
              <a:extLst>
                <a:ext uri="{FF2B5EF4-FFF2-40B4-BE49-F238E27FC236}">
                  <a16:creationId xmlns:a16="http://schemas.microsoft.com/office/drawing/2014/main" id="{EBF14868-A190-4E21-9522-8977C474C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u-HU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BCBB4922-76EE-442B-A649-09873DCE7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u-HU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8E2EB503-A017-4457-A105-53638C97D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Kép 7" descr="A képen égbolt, kültéri, talaj, természet látható&#10;&#10;Automatikusan generált leírás">
            <a:extLst>
              <a:ext uri="{FF2B5EF4-FFF2-40B4-BE49-F238E27FC236}">
                <a16:creationId xmlns:a16="http://schemas.microsoft.com/office/drawing/2014/main" id="{F246653C-E506-140D-98E1-488C046766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" y="1087872"/>
            <a:ext cx="3420534" cy="2565399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25EC4F6A-7ED2-2850-91C2-7078F7CF1C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490" y="1091439"/>
            <a:ext cx="3411020" cy="2558265"/>
          </a:xfrm>
          <a:prstGeom prst="rect">
            <a:avLst/>
          </a:prstGeom>
        </p:spPr>
      </p:pic>
      <p:pic>
        <p:nvPicPr>
          <p:cNvPr id="5" name="Kép 4" descr="A képen égbolt, kültéri, természet, piszok látható&#10;&#10;Automatikusan generált leírás">
            <a:extLst>
              <a:ext uri="{FF2B5EF4-FFF2-40B4-BE49-F238E27FC236}">
                <a16:creationId xmlns:a16="http://schemas.microsoft.com/office/drawing/2014/main" id="{EE6BAA82-390D-59F9-DDB8-C749C3C0C2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1" y="1089656"/>
            <a:ext cx="3415776" cy="2561831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277032" y="4184992"/>
            <a:ext cx="7733457" cy="326813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hu-HU" sz="1500" b="0" i="0" u="none" strike="noStrike" dirty="0">
                <a:solidFill>
                  <a:srgbClr val="FFFFFF"/>
                </a:solidFill>
                <a:effectLst/>
                <a:latin typeface="+mj-lt"/>
                <a:cs typeface="Times New Roman" panose="02020603050405020304" pitchFamily="18" charset="0"/>
              </a:rPr>
              <a:t>A bányaterület homok, kavics és ezek keverékének hasznosítására lett kialakítva.    A korábbi, keleti bányarész ásványvagyona kimerült, itt hulladék </a:t>
            </a:r>
            <a:r>
              <a:rPr lang="hu-HU" sz="1500" b="0" i="0" u="none" strike="noStrike" dirty="0" err="1">
                <a:solidFill>
                  <a:srgbClr val="FFFFFF"/>
                </a:solidFill>
                <a:effectLst/>
                <a:latin typeface="+mj-lt"/>
                <a:cs typeface="Times New Roman" panose="02020603050405020304" pitchFamily="18" charset="0"/>
              </a:rPr>
              <a:t>újrahasznosító</a:t>
            </a:r>
            <a:r>
              <a:rPr lang="hu-HU" sz="1500" b="0" i="0" u="none" strike="noStrike" dirty="0">
                <a:solidFill>
                  <a:srgbClr val="FFFFFF"/>
                </a:solidFill>
                <a:effectLst/>
                <a:latin typeface="+mj-lt"/>
                <a:cs typeface="Times New Roman" panose="02020603050405020304" pitchFamily="18" charset="0"/>
              </a:rPr>
              <a:t> telep létesült. A terület </a:t>
            </a:r>
            <a:r>
              <a:rPr lang="hu-HU" sz="1500" b="0" i="0" u="none" strike="noStrike" dirty="0" err="1">
                <a:solidFill>
                  <a:srgbClr val="FFFFFF"/>
                </a:solidFill>
                <a:effectLst/>
                <a:latin typeface="+mj-lt"/>
                <a:cs typeface="Times New Roman" panose="02020603050405020304" pitchFamily="18" charset="0"/>
              </a:rPr>
              <a:t>alkalamas</a:t>
            </a:r>
            <a:r>
              <a:rPr lang="hu-HU" sz="1500" b="0" i="0" u="none" strike="noStrike" dirty="0">
                <a:solidFill>
                  <a:srgbClr val="FFFFFF"/>
                </a:solidFill>
                <a:effectLst/>
                <a:latin typeface="+mj-lt"/>
                <a:cs typeface="Times New Roman" panose="02020603050405020304" pitchFamily="18" charset="0"/>
              </a:rPr>
              <a:t> csatajelenetek, illetve terep jellegű forgatásokra. Megközelítése korlátozás nélkül az M3 autópályáról biztosított.</a:t>
            </a:r>
          </a:p>
          <a:p>
            <a:pPr>
              <a:lnSpc>
                <a:spcPct val="90000"/>
              </a:lnSpc>
            </a:pPr>
            <a:r>
              <a:rPr lang="hu-HU" sz="150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További képek: </a:t>
            </a:r>
            <a:r>
              <a:rPr lang="hu-HU" sz="1500" b="0" i="0" u="none" strike="noStrike" dirty="0">
                <a:solidFill>
                  <a:srgbClr val="000000"/>
                </a:solidFill>
                <a:effectLst/>
                <a:latin typeface="+mj-lt"/>
                <a:hlinkClick r:id="rId6"/>
              </a:rPr>
              <a:t>https://motomfoto.smugmug.com/SbdynamicMogyorod</a:t>
            </a:r>
            <a:r>
              <a:rPr lang="hu-HU" sz="1500" b="0" i="0" u="none" strike="noStrike" dirty="0">
                <a:solidFill>
                  <a:srgbClr val="000000"/>
                </a:solidFill>
                <a:effectLst/>
                <a:latin typeface="+mj-lt"/>
              </a:rPr>
              <a:t>   </a:t>
            </a:r>
            <a:r>
              <a:rPr lang="hu-HU" sz="1500" dirty="0">
                <a:latin typeface="+mj-lt"/>
              </a:rPr>
              <a:t>   </a:t>
            </a:r>
            <a:endParaRPr lang="hu-HU" sz="1500" dirty="0">
              <a:solidFill>
                <a:srgbClr val="FFFF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4811501"/>
            <a:ext cx="4441743" cy="1563899"/>
          </a:xfrm>
        </p:spPr>
        <p:txBody>
          <a:bodyPr anchor="ctr">
            <a:normAutofit/>
          </a:bodyPr>
          <a:lstStyle/>
          <a:p>
            <a:r>
              <a:rPr lang="hu-HU" b="1" cap="all" dirty="0">
                <a:cs typeface="Times New Roman" panose="02020603050405020304" pitchFamily="18" charset="0"/>
              </a:rPr>
              <a:t>Mogyoródi </a:t>
            </a:r>
            <a:br>
              <a:rPr lang="hu-HU" b="1" cap="all" dirty="0">
                <a:cs typeface="Times New Roman" panose="02020603050405020304" pitchFamily="18" charset="0"/>
              </a:rPr>
            </a:br>
            <a:r>
              <a:rPr lang="hu-HU" b="1" cap="all" dirty="0">
                <a:cs typeface="Times New Roman" panose="02020603050405020304" pitchFamily="18" charset="0"/>
              </a:rPr>
              <a:t>kavics bánya</a:t>
            </a:r>
          </a:p>
        </p:txBody>
      </p:sp>
    </p:spTree>
    <p:extLst>
      <p:ext uri="{BB962C8B-B14F-4D97-AF65-F5344CB8AC3E}">
        <p14:creationId xmlns:p14="http://schemas.microsoft.com/office/powerpoint/2010/main" val="2862430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ép 5" descr="A képen égbolt, kültéri, természet látható&#10;&#10;Automatikusan generált leírás">
            <a:extLst>
              <a:ext uri="{FF2B5EF4-FFF2-40B4-BE49-F238E27FC236}">
                <a16:creationId xmlns:a16="http://schemas.microsoft.com/office/drawing/2014/main" id="{E2D51F39-BAF4-B5F6-264D-078BDBA073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73" r="-3" b="6856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3" name="Kép 2" descr="A képen kültéri, égbolt, fű, természet látható&#10;&#10;Automatikusan generált leírás">
            <a:extLst>
              <a:ext uri="{FF2B5EF4-FFF2-40B4-BE49-F238E27FC236}">
                <a16:creationId xmlns:a16="http://schemas.microsoft.com/office/drawing/2014/main" id="{796023F8-2096-59DD-532B-0579F9BDC7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72" r="-3" b="3305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13" name="Kép 12" descr="A képen égbolt, kültéri, fű, természet látható&#10;&#10;Automatikusan generált leírás">
            <a:extLst>
              <a:ext uri="{FF2B5EF4-FFF2-40B4-BE49-F238E27FC236}">
                <a16:creationId xmlns:a16="http://schemas.microsoft.com/office/drawing/2014/main" id="{3E90D558-38CC-EABF-6D2D-10D6196D3A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65" b="17095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9" name="Kép 8" descr="A képen kültéri, égbolt, természet, piszok látható&#10;&#10;Automatikusan generált leírás">
            <a:extLst>
              <a:ext uri="{FF2B5EF4-FFF2-40B4-BE49-F238E27FC236}">
                <a16:creationId xmlns:a16="http://schemas.microsoft.com/office/drawing/2014/main" id="{4EDB34E1-4A47-A342-A6AB-BE534BDB0A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8" r="1" b="3228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815773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ép 14" descr="A képen égbolt, kültéri, talaj, természet látható&#10;&#10;Automatikusan generált leírás">
            <a:extLst>
              <a:ext uri="{FF2B5EF4-FFF2-40B4-BE49-F238E27FC236}">
                <a16:creationId xmlns:a16="http://schemas.microsoft.com/office/drawing/2014/main" id="{C2A3BECD-4B90-4EBA-2D7E-D1337669DA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7" r="-3" b="6280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CDFC4DAE-5FBC-F422-E5DC-964BDF1FEB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2" r="1" b="6905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12" name="Kép 11" descr="A képen kültéri, égbolt, talaj, természet látható&#10;&#10;Automatikusan generált leírás">
            <a:extLst>
              <a:ext uri="{FF2B5EF4-FFF2-40B4-BE49-F238E27FC236}">
                <a16:creationId xmlns:a16="http://schemas.microsoft.com/office/drawing/2014/main" id="{C3499B0A-D114-AEC3-C9DB-2C78F14702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4" r="-1" b="-1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21" name="Kép 20" descr="A képen kültéri, hegy, természet, hegyoldal látható&#10;&#10;Automatikusan generált leírás">
            <a:extLst>
              <a:ext uri="{FF2B5EF4-FFF2-40B4-BE49-F238E27FC236}">
                <a16:creationId xmlns:a16="http://schemas.microsoft.com/office/drawing/2014/main" id="{7DAF051B-791B-EA4A-50A1-30FC114A24B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8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28" name="Rectangle 25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982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fű, kültéri, égbolt, mező látható&#10;&#10;Automatikusan generált leírás">
            <a:extLst>
              <a:ext uri="{FF2B5EF4-FFF2-40B4-BE49-F238E27FC236}">
                <a16:creationId xmlns:a16="http://schemas.microsoft.com/office/drawing/2014/main" id="{98757014-27E3-0C2A-48CC-213BEE856F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r="8326"/>
          <a:stretch/>
        </p:blipFill>
        <p:spPr>
          <a:xfrm>
            <a:off x="2839517" y="-252414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3812" y="679938"/>
            <a:ext cx="3851123" cy="1320800"/>
          </a:xfrm>
        </p:spPr>
        <p:txBody>
          <a:bodyPr>
            <a:normAutofit fontScale="90000"/>
          </a:bodyPr>
          <a:lstStyle/>
          <a:p>
            <a:r>
              <a:rPr lang="hu-HU" b="1" cap="all" dirty="0">
                <a:cs typeface="Times New Roman" panose="02020603050405020304" pitchFamily="18" charset="0"/>
              </a:rPr>
              <a:t>Galgagyörk</a:t>
            </a:r>
            <a:br>
              <a:rPr lang="hu-HU" b="1" cap="all" dirty="0">
                <a:cs typeface="Times New Roman" panose="02020603050405020304" pitchFamily="18" charset="0"/>
              </a:rPr>
            </a:br>
            <a:r>
              <a:rPr lang="hu-HU" b="1" cap="all" dirty="0">
                <a:cs typeface="Times New Roman" panose="02020603050405020304" pitchFamily="18" charset="0"/>
              </a:rPr>
              <a:t>szántó terület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9242" y="2441942"/>
            <a:ext cx="3851122" cy="3880773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Galgagyörk határában található 10 hektár területű szántó ami alkalmas kitelepülésekhez, külső helyszínes forgatásokra. Kiegészítője lehet a közelben található bányának, a könnyű megközelíthetősége miatt. </a:t>
            </a:r>
            <a:r>
              <a:rPr lang="hu-HU" b="0" i="0" u="none" strike="noStrike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 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71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73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75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77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79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81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091499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>
            <a:extLst>
              <a:ext uri="{FF2B5EF4-FFF2-40B4-BE49-F238E27FC236}">
                <a16:creationId xmlns:a16="http://schemas.microsoft.com/office/drawing/2014/main" id="{A646F9B7-45BB-EB78-5A71-CE7A391FE461}"/>
              </a:ext>
            </a:extLst>
          </p:cNvPr>
          <p:cNvSpPr txBox="1"/>
          <p:nvPr/>
        </p:nvSpPr>
        <p:spPr>
          <a:xfrm>
            <a:off x="1553286" y="358080"/>
            <a:ext cx="7465925" cy="44935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hu-HU" b="1" dirty="0">
                <a:solidFill>
                  <a:schemeClr val="bg1"/>
                </a:solidFill>
                <a:latin typeface="Fira Sans"/>
              </a:rPr>
              <a:t>KAPCSOLAT:</a:t>
            </a:r>
            <a:endParaRPr lang="en-US" dirty="0">
              <a:solidFill>
                <a:schemeClr val="bg1"/>
              </a:solidFill>
              <a:latin typeface="Fira Sans"/>
            </a:endParaRPr>
          </a:p>
          <a:p>
            <a:endParaRPr lang="hu-HU" dirty="0">
              <a:solidFill>
                <a:schemeClr val="bg1"/>
              </a:solidFill>
            </a:endParaRPr>
          </a:p>
          <a:p>
            <a:pPr algn="l"/>
            <a:r>
              <a:rPr lang="hu-HU" b="1" i="0" dirty="0" err="1">
                <a:solidFill>
                  <a:schemeClr val="bg1"/>
                </a:solidFill>
                <a:effectLst/>
                <a:latin typeface="Fira Sans"/>
              </a:rPr>
              <a:t>Property</a:t>
            </a:r>
            <a:r>
              <a:rPr lang="hu-HU" b="1" i="0" dirty="0">
                <a:solidFill>
                  <a:schemeClr val="bg1"/>
                </a:solidFill>
                <a:effectLst/>
                <a:latin typeface="Fira Sans"/>
              </a:rPr>
              <a:t> </a:t>
            </a:r>
            <a:r>
              <a:rPr lang="hu-HU" b="1" i="0" dirty="0" err="1">
                <a:solidFill>
                  <a:schemeClr val="bg1"/>
                </a:solidFill>
                <a:effectLst/>
                <a:latin typeface="Fira Sans"/>
              </a:rPr>
              <a:t>One</a:t>
            </a:r>
            <a:r>
              <a:rPr lang="hu-HU" b="1" i="0" dirty="0">
                <a:solidFill>
                  <a:schemeClr val="bg1"/>
                </a:solidFill>
                <a:effectLst/>
                <a:latin typeface="Fira Sans"/>
              </a:rPr>
              <a:t> Kft</a:t>
            </a:r>
          </a:p>
          <a:p>
            <a:pPr algn="l"/>
            <a:endParaRPr lang="hu-HU" b="1" dirty="0">
              <a:solidFill>
                <a:schemeClr val="bg1"/>
              </a:solidFill>
              <a:latin typeface="Fira Sans"/>
            </a:endParaRPr>
          </a:p>
          <a:p>
            <a:pPr algn="l"/>
            <a:r>
              <a:rPr lang="hu-HU" b="0" i="0" dirty="0">
                <a:solidFill>
                  <a:schemeClr val="bg1"/>
                </a:solidFill>
                <a:effectLst/>
                <a:latin typeface="Fira Sans"/>
              </a:rPr>
              <a:t>1044 Váci út 30.</a:t>
            </a:r>
          </a:p>
          <a:p>
            <a:endParaRPr lang="hu-HU" dirty="0">
              <a:solidFill>
                <a:schemeClr val="bg1"/>
              </a:solidFill>
              <a:latin typeface="Fira Sans"/>
            </a:endParaRPr>
          </a:p>
          <a:p>
            <a:r>
              <a:rPr lang="hu-HU" dirty="0">
                <a:solidFill>
                  <a:srgbClr val="92D050"/>
                </a:solidFill>
                <a:latin typeface="Fira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sales@propertyone.hu</a:t>
            </a:r>
            <a:endParaRPr lang="hu-HU" dirty="0">
              <a:solidFill>
                <a:schemeClr val="bg1"/>
              </a:solidFill>
              <a:latin typeface="Fira Sans"/>
            </a:endParaRPr>
          </a:p>
          <a:p>
            <a:r>
              <a:rPr lang="hu-HU" b="0" i="0" dirty="0">
                <a:solidFill>
                  <a:schemeClr val="bg1"/>
                </a:solidFill>
                <a:effectLst/>
                <a:latin typeface="Fira Sans"/>
              </a:rPr>
              <a:t> </a:t>
            </a:r>
            <a:r>
              <a:rPr lang="hu-HU" b="0" i="0" dirty="0">
                <a:solidFill>
                  <a:srgbClr val="92D050"/>
                </a:solidFill>
                <a:effectLst/>
                <a:latin typeface="Fira Sans"/>
              </a:rPr>
              <a:t>+</a:t>
            </a:r>
            <a:r>
              <a:rPr lang="hu-HU" b="1" dirty="0">
                <a:solidFill>
                  <a:srgbClr val="92D050"/>
                </a:solidFill>
                <a:latin typeface="Fira Sans"/>
              </a:rPr>
              <a:t>36 30 424</a:t>
            </a:r>
            <a:r>
              <a:rPr lang="hu-HU" b="1" i="0" dirty="0">
                <a:solidFill>
                  <a:srgbClr val="92D050"/>
                </a:solidFill>
                <a:effectLst/>
                <a:latin typeface="Fira Sans"/>
              </a:rPr>
              <a:t> 1004</a:t>
            </a:r>
            <a:endParaRPr lang="hu-HU" b="0" i="0" dirty="0">
              <a:solidFill>
                <a:srgbClr val="92D050"/>
              </a:solidFill>
              <a:effectLst/>
              <a:latin typeface="Fira Sans"/>
            </a:endParaRPr>
          </a:p>
          <a:p>
            <a:endParaRPr lang="hu-HU" dirty="0">
              <a:solidFill>
                <a:srgbClr val="393939"/>
              </a:solidFill>
              <a:latin typeface="Fira Sans"/>
            </a:endParaRPr>
          </a:p>
          <a:p>
            <a:r>
              <a:rPr lang="hu-HU" b="1" dirty="0">
                <a:solidFill>
                  <a:schemeClr val="bg1"/>
                </a:solidFill>
                <a:latin typeface="Fira Sans"/>
              </a:rPr>
              <a:t>Hazai Bányák</a:t>
            </a:r>
          </a:p>
          <a:p>
            <a:endParaRPr lang="hu-HU" sz="1600" dirty="0">
              <a:solidFill>
                <a:srgbClr val="393939"/>
              </a:solidFill>
              <a:latin typeface="Fira Sans"/>
            </a:endParaRPr>
          </a:p>
          <a:p>
            <a:r>
              <a:rPr lang="hu-HU" u="sng" dirty="0">
                <a:solidFill>
                  <a:srgbClr val="1BA38C"/>
                </a:solidFill>
                <a:latin typeface="Fira Sans"/>
                <a:hlinkClick r:id="rId3"/>
              </a:rPr>
              <a:t>ertekesites@hazaiban</a:t>
            </a:r>
            <a:r>
              <a:rPr lang="hu-HU" dirty="0">
                <a:solidFill>
                  <a:srgbClr val="1BA38C"/>
                </a:solidFill>
                <a:latin typeface="Fira Sans"/>
                <a:hlinkClick r:id="rId3"/>
              </a:rPr>
              <a:t>yak.hu</a:t>
            </a:r>
            <a:r>
              <a:rPr lang="hu-HU" dirty="0">
                <a:solidFill>
                  <a:srgbClr val="666666"/>
                </a:solidFill>
                <a:latin typeface="Fira Sans"/>
              </a:rPr>
              <a:t> </a:t>
            </a:r>
            <a:endParaRPr lang="hu-HU" dirty="0">
              <a:latin typeface="Fira Sans"/>
            </a:endParaRPr>
          </a:p>
          <a:p>
            <a:r>
              <a:rPr lang="hu-HU" dirty="0">
                <a:solidFill>
                  <a:srgbClr val="92D050"/>
                </a:solidFill>
                <a:latin typeface="Fira Sans"/>
              </a:rPr>
              <a:t>+36 70 646 0779</a:t>
            </a:r>
          </a:p>
          <a:p>
            <a:r>
              <a:rPr lang="hu-HU" dirty="0">
                <a:solidFill>
                  <a:srgbClr val="92D050"/>
                </a:solidFill>
                <a:latin typeface="Metropolis"/>
              </a:rPr>
              <a:t> </a:t>
            </a:r>
            <a:endParaRPr lang="hu-HU" dirty="0"/>
          </a:p>
          <a:p>
            <a:pPr algn="l"/>
            <a:endParaRPr lang="hu-HU" b="0" i="0" dirty="0">
              <a:solidFill>
                <a:srgbClr val="666666"/>
              </a:solidFill>
              <a:effectLst/>
              <a:latin typeface="Metropolis"/>
            </a:endParaRPr>
          </a:p>
          <a:p>
            <a:endParaRPr lang="hu-HU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705C7FC7-F266-8854-EA8A-7A9E990506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285" y="4551784"/>
            <a:ext cx="5010922" cy="195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271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F99387C-5372-42D9-532C-543058089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IPARI PARK, RAKTÁR ÉPÜLET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841015E-88D7-514B-6E79-7DDD6F5FFA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7554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3482" y="892371"/>
            <a:ext cx="5032708" cy="1325563"/>
          </a:xfrm>
        </p:spPr>
        <p:txBody>
          <a:bodyPr>
            <a:normAutofit/>
          </a:bodyPr>
          <a:lstStyle/>
          <a:p>
            <a:pPr algn="ctr"/>
            <a:r>
              <a:rPr lang="hu-HU" b="1" cap="all" dirty="0">
                <a:cs typeface="Times New Roman" panose="02020603050405020304" pitchFamily="18" charset="0"/>
              </a:rPr>
              <a:t>Szentendre</a:t>
            </a:r>
            <a:br>
              <a:rPr lang="hu-HU" b="1" cap="all" dirty="0">
                <a:cs typeface="Times New Roman" panose="02020603050405020304" pitchFamily="18" charset="0"/>
              </a:rPr>
            </a:br>
            <a:r>
              <a:rPr lang="hu-HU" b="1" cap="all" dirty="0">
                <a:cs typeface="Times New Roman" panose="02020603050405020304" pitchFamily="18" charset="0"/>
              </a:rPr>
              <a:t> ipari park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89940" y="2783945"/>
            <a:ext cx="5032709" cy="3181684"/>
          </a:xfrm>
        </p:spPr>
        <p:txBody>
          <a:bodyPr anchor="t">
            <a:noAutofit/>
          </a:bodyPr>
          <a:lstStyle/>
          <a:p>
            <a:pPr algn="just"/>
            <a:r>
              <a:rPr lang="hu-HU" sz="1600" dirty="0">
                <a:latin typeface="+mj-lt"/>
                <a:cs typeface="Times New Roman" panose="02020603050405020304" pitchFamily="18" charset="0"/>
              </a:rPr>
              <a:t>Szentendre ipari parkjában, annak is közvetlenül </a:t>
            </a:r>
            <a:br>
              <a:rPr lang="hu-HU" sz="1600" dirty="0">
                <a:latin typeface="+mj-lt"/>
                <a:cs typeface="Times New Roman" panose="02020603050405020304" pitchFamily="18" charset="0"/>
              </a:rPr>
            </a:br>
            <a:r>
              <a:rPr lang="hu-HU" sz="1600" dirty="0">
                <a:latin typeface="+mj-lt"/>
                <a:cs typeface="Times New Roman" panose="02020603050405020304" pitchFamily="18" charset="0"/>
              </a:rPr>
              <a:t>a bevezető útján egy cégközpontnak is alkalmas felújításra szoruló különálló épület 1000m</a:t>
            </a:r>
            <a:r>
              <a:rPr lang="hu-HU" sz="1600" baseline="30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hu-HU" sz="1600" dirty="0">
                <a:latin typeface="+mj-lt"/>
                <a:cs typeface="Times New Roman" panose="02020603050405020304" pitchFamily="18" charset="0"/>
              </a:rPr>
              <a:t>-es saját telekrésszel és parkolási lehetőséggel az épület előtt. A terület mellett közvetlenül található egy tó, nádassal, fákkal övezve. Az ipari park része a területen kívül eső szántó jellegű földterület, ami szintén használható filmforgatáshoz. </a:t>
            </a:r>
          </a:p>
          <a:p>
            <a:pPr algn="just"/>
            <a:r>
              <a:rPr lang="hu-HU" sz="1600" dirty="0">
                <a:latin typeface="+mj-lt"/>
                <a:cs typeface="Times New Roman" panose="02020603050405020304" pitchFamily="18" charset="0"/>
              </a:rPr>
              <a:t>További képek:</a:t>
            </a:r>
          </a:p>
          <a:p>
            <a:pPr marL="0" indent="0" algn="just">
              <a:buNone/>
            </a:pPr>
            <a:r>
              <a:rPr lang="hu-HU" sz="1600" dirty="0">
                <a:latin typeface="+mj-lt"/>
                <a:cs typeface="Times New Roman" panose="02020603050405020304" pitchFamily="18" charset="0"/>
                <a:hlinkClick r:id="rId3"/>
              </a:rPr>
              <a:t>https://motomfoto.smugmug.com/SB-Dynamic-Szentendre</a:t>
            </a:r>
            <a:r>
              <a:rPr lang="hu-HU" sz="1600" dirty="0"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Kép 25">
            <a:extLst>
              <a:ext uri="{FF2B5EF4-FFF2-40B4-BE49-F238E27FC236}">
                <a16:creationId xmlns:a16="http://schemas.microsoft.com/office/drawing/2014/main" id="{F5208FBC-FACB-A2BC-3FD0-36C8CC1F2A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20929" b="4"/>
          <a:stretch/>
        </p:blipFill>
        <p:spPr>
          <a:xfrm>
            <a:off x="568008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pic>
        <p:nvPicPr>
          <p:cNvPr id="8" name="Kép 7" descr="An aerial view of a city&#10;&#10;Description automatically generated with medium confidence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" r="24152"/>
          <a:stretch/>
        </p:blipFill>
        <p:spPr>
          <a:xfrm>
            <a:off x="5838252" y="2722161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6" name="Kép 5" descr="An aerial view of a city&#10;&#10;Description automatically generated with medium confidence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0" r="1844" b="4"/>
          <a:stretch/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pic>
        <p:nvPicPr>
          <p:cNvPr id="9" name="Tartalom helye 15" descr="An aerial view of a city&#10;&#10;Description automatically generated with medium confidence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6" r="3166" b="-2"/>
          <a:stretch/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994236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Kép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4" r="2" b="20835"/>
          <a:stretch/>
        </p:blipFill>
        <p:spPr>
          <a:xfrm>
            <a:off x="192526" y="550518"/>
            <a:ext cx="5799477" cy="2783429"/>
          </a:xfrm>
          <a:prstGeom prst="rect">
            <a:avLst/>
          </a:prstGeom>
        </p:spPr>
      </p:pic>
      <p:pic>
        <p:nvPicPr>
          <p:cNvPr id="21" name="Kép 20" descr="A high angle view of a town&#10;&#10;Description automatically generated with low confidenc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7" r="-3" b="23331"/>
          <a:stretch/>
        </p:blipFill>
        <p:spPr>
          <a:xfrm>
            <a:off x="6191622" y="550517"/>
            <a:ext cx="5796945" cy="2783429"/>
          </a:xfrm>
          <a:prstGeom prst="rect">
            <a:avLst/>
          </a:prstGeom>
        </p:spPr>
      </p:pic>
      <p:pic>
        <p:nvPicPr>
          <p:cNvPr id="29" name="Kép 28" descr="An aerial view of a city&#10;&#10;Description automatically generated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81" r="2" b="6516"/>
          <a:stretch/>
        </p:blipFill>
        <p:spPr>
          <a:xfrm>
            <a:off x="196714" y="3514856"/>
            <a:ext cx="5799477" cy="2792626"/>
          </a:xfrm>
          <a:prstGeom prst="rect">
            <a:avLst/>
          </a:prstGeom>
        </p:spPr>
      </p:pic>
      <p:pic>
        <p:nvPicPr>
          <p:cNvPr id="22" name="Kép 21" descr="A parking lot full of cars&#10;&#10;Description automatically generated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71" r="-3" b="3095"/>
          <a:stretch/>
        </p:blipFill>
        <p:spPr>
          <a:xfrm>
            <a:off x="6195810" y="3514855"/>
            <a:ext cx="5796945" cy="279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831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18" descr="Aerial view of a city&#10;&#10;Description automatically generated with low confidence">
            <a:extLst>
              <a:ext uri="{FF2B5EF4-FFF2-40B4-BE49-F238E27FC236}">
                <a16:creationId xmlns:a16="http://schemas.microsoft.com/office/drawing/2014/main" id="{5E1DDAD9-623C-0115-16E4-BC9ADFA484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0" r="2" b="982"/>
          <a:stretch/>
        </p:blipFill>
        <p:spPr>
          <a:xfrm>
            <a:off x="6887044" y="-1"/>
            <a:ext cx="4661488" cy="3104208"/>
          </a:xfrm>
          <a:prstGeom prst="rect">
            <a:avLst/>
          </a:prstGeom>
        </p:spPr>
      </p:pic>
      <p:pic>
        <p:nvPicPr>
          <p:cNvPr id="5" name="Kép 23">
            <a:extLst>
              <a:ext uri="{FF2B5EF4-FFF2-40B4-BE49-F238E27FC236}">
                <a16:creationId xmlns:a16="http://schemas.microsoft.com/office/drawing/2014/main" id="{5E078381-C051-5BDC-1939-0D8B61BBD3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3" r="-1" b="16758"/>
          <a:stretch/>
        </p:blipFill>
        <p:spPr>
          <a:xfrm>
            <a:off x="5419264" y="3265081"/>
            <a:ext cx="6129269" cy="3592925"/>
          </a:xfrm>
          <a:prstGeom prst="rect">
            <a:avLst/>
          </a:prstGeom>
        </p:spPr>
      </p:pic>
      <p:pic>
        <p:nvPicPr>
          <p:cNvPr id="4" name="Kép 22">
            <a:extLst>
              <a:ext uri="{FF2B5EF4-FFF2-40B4-BE49-F238E27FC236}">
                <a16:creationId xmlns:a16="http://schemas.microsoft.com/office/drawing/2014/main" id="{42ECBED0-7F29-EAB5-2959-E646B691C2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2" r="1" b="1762"/>
          <a:stretch/>
        </p:blipFill>
        <p:spPr>
          <a:xfrm>
            <a:off x="643467" y="-6"/>
            <a:ext cx="6082711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6" name="Kép 24">
            <a:extLst>
              <a:ext uri="{FF2B5EF4-FFF2-40B4-BE49-F238E27FC236}">
                <a16:creationId xmlns:a16="http://schemas.microsoft.com/office/drawing/2014/main" id="{E04ECFEF-1D90-B4A5-7A41-F8A7CA2FCD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3" r="1" b="35275"/>
          <a:stretch/>
        </p:blipFill>
        <p:spPr>
          <a:xfrm>
            <a:off x="643468" y="4080064"/>
            <a:ext cx="4614333" cy="215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343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A képen talaj, beltéri, sárga, padló látható&#10;&#10;Automatikusan generált leírás">
            <a:extLst>
              <a:ext uri="{FF2B5EF4-FFF2-40B4-BE49-F238E27FC236}">
                <a16:creationId xmlns:a16="http://schemas.microsoft.com/office/drawing/2014/main" id="{815C8E91-E964-97B5-3A6E-93B74ADE3A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7" b="6427"/>
          <a:stretch/>
        </p:blipFill>
        <p:spPr>
          <a:xfrm>
            <a:off x="-8890" y="-3"/>
            <a:ext cx="12191980" cy="685799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51936" y="-139710"/>
            <a:ext cx="6125964" cy="1906863"/>
          </a:xfrm>
        </p:spPr>
        <p:txBody>
          <a:bodyPr anchor="b">
            <a:normAutofit/>
          </a:bodyPr>
          <a:lstStyle/>
          <a:p>
            <a:r>
              <a:rPr lang="hu-HU" sz="4000" b="1" cap="all" dirty="0">
                <a:cs typeface="Times New Roman" panose="02020603050405020304" pitchFamily="18" charset="0"/>
              </a:rPr>
              <a:t>BUDAPEST VÁCI ÚT RAKTÁR ÉPÜLETEK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910" y="1815845"/>
            <a:ext cx="5908275" cy="429871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u-HU" sz="1500" b="0" i="0" u="none" strike="noStrike" dirty="0">
                <a:effectLst/>
                <a:latin typeface="+mj-lt"/>
                <a:cs typeface="Times New Roman" panose="02020603050405020304" pitchFamily="18" charset="0"/>
              </a:rPr>
              <a:t>Budapest IV. kerület Újpest, Váci út, korábbi </a:t>
            </a:r>
            <a:r>
              <a:rPr lang="hu-HU" sz="1500" b="0" i="0" u="none" strike="noStrike" dirty="0" err="1">
                <a:effectLst/>
                <a:latin typeface="+mj-lt"/>
                <a:cs typeface="Times New Roman" panose="02020603050405020304" pitchFamily="18" charset="0"/>
              </a:rPr>
              <a:t>Humanic</a:t>
            </a:r>
            <a:r>
              <a:rPr lang="hu-HU" sz="1500" b="0" i="0" u="none" strike="noStrike" dirty="0">
                <a:effectLst/>
                <a:latin typeface="+mj-lt"/>
                <a:cs typeface="Times New Roman" panose="02020603050405020304" pitchFamily="18" charset="0"/>
              </a:rPr>
              <a:t> Raktár épülete egyben.</a:t>
            </a:r>
            <a:br>
              <a:rPr lang="hu-HU" sz="1500" b="0" i="0" u="none" strike="noStrike" dirty="0">
                <a:effectLst/>
                <a:latin typeface="+mj-lt"/>
                <a:cs typeface="Times New Roman" panose="02020603050405020304" pitchFamily="18" charset="0"/>
              </a:rPr>
            </a:br>
            <a:r>
              <a:rPr lang="hu-HU" sz="1500" b="0" i="0" u="none" strike="noStrike" dirty="0">
                <a:effectLst/>
                <a:latin typeface="+mj-lt"/>
                <a:cs typeface="Times New Roman" panose="02020603050405020304" pitchFamily="18" charset="0"/>
              </a:rPr>
              <a:t>Összesen: 3200m2 (800 m2 szintenként)</a:t>
            </a:r>
            <a:br>
              <a:rPr lang="hu-HU" sz="1500" b="0" i="0" u="none" strike="noStrike" dirty="0">
                <a:effectLst/>
                <a:latin typeface="+mj-lt"/>
                <a:cs typeface="Times New Roman" panose="02020603050405020304" pitchFamily="18" charset="0"/>
              </a:rPr>
            </a:br>
            <a:r>
              <a:rPr lang="hu-HU" sz="1500" b="0" i="0" u="none" strike="noStrike" dirty="0">
                <a:effectLst/>
                <a:latin typeface="+mj-lt"/>
                <a:cs typeface="Times New Roman" panose="02020603050405020304" pitchFamily="18" charset="0"/>
              </a:rPr>
              <a:t>Teherlift van.</a:t>
            </a:r>
            <a:br>
              <a:rPr lang="hu-HU" sz="1500" b="0" i="0" u="none" strike="noStrike" dirty="0">
                <a:effectLst/>
                <a:latin typeface="+mj-lt"/>
                <a:cs typeface="Times New Roman" panose="02020603050405020304" pitchFamily="18" charset="0"/>
              </a:rPr>
            </a:br>
            <a:r>
              <a:rPr lang="hu-HU" sz="1500" b="0" i="0" u="none" strike="noStrike" dirty="0">
                <a:effectLst/>
                <a:latin typeface="+mj-lt"/>
                <a:cs typeface="Times New Roman" panose="02020603050405020304" pitchFamily="18" charset="0"/>
              </a:rPr>
              <a:t>Felszíni parkolási lehetőség biztosított az épület körül. </a:t>
            </a:r>
            <a:br>
              <a:rPr lang="hu-HU" sz="1500" b="0" i="0" u="none" strike="noStrike" dirty="0">
                <a:effectLst/>
                <a:latin typeface="+mj-lt"/>
                <a:cs typeface="Times New Roman" panose="02020603050405020304" pitchFamily="18" charset="0"/>
              </a:rPr>
            </a:br>
            <a:r>
              <a:rPr lang="hu-HU" sz="1500" b="0" i="0" u="none" strike="noStrike" dirty="0">
                <a:effectLst/>
                <a:latin typeface="+mj-lt"/>
                <a:cs typeface="Times New Roman" panose="02020603050405020304" pitchFamily="18" charset="0"/>
              </a:rPr>
              <a:t>Többféle hasznosítási lehetőségre ad lehetőséget - raktár, </a:t>
            </a:r>
            <a:r>
              <a:rPr lang="hu-HU" sz="1500" b="0" i="0" u="none" strike="noStrike" dirty="0" err="1">
                <a:effectLst/>
                <a:latin typeface="+mj-lt"/>
                <a:cs typeface="Times New Roman" panose="02020603050405020304" pitchFamily="18" charset="0"/>
              </a:rPr>
              <a:t>loft</a:t>
            </a:r>
            <a:r>
              <a:rPr lang="hu-HU" sz="1500" b="0" i="0" u="none" strike="noStrike" dirty="0">
                <a:effectLst/>
                <a:latin typeface="+mj-lt"/>
                <a:cs typeface="Times New Roman" panose="02020603050405020304" pitchFamily="18" charset="0"/>
              </a:rPr>
              <a:t> iroda, </a:t>
            </a:r>
            <a:r>
              <a:rPr lang="hu-HU" sz="1500" b="0" i="0" u="none" strike="noStrike" dirty="0" err="1">
                <a:effectLst/>
                <a:latin typeface="+mj-lt"/>
                <a:cs typeface="Times New Roman" panose="02020603050405020304" pitchFamily="18" charset="0"/>
              </a:rPr>
              <a:t>hostel</a:t>
            </a:r>
            <a:r>
              <a:rPr lang="hu-HU" sz="1500" b="0" i="0" u="none" strike="noStrike" dirty="0">
                <a:effectLst/>
                <a:latin typeface="+mj-lt"/>
                <a:cs typeface="Times New Roman" panose="02020603050405020304" pitchFamily="18" charset="0"/>
              </a:rPr>
              <a:t> stb. Budapest IV. kerület Újpest, Váci út 40. korábban autószerelő műhelyként üzemelt.</a:t>
            </a:r>
            <a:br>
              <a:rPr lang="hu-HU" sz="1500" b="0" i="0" u="none" strike="noStrike" dirty="0">
                <a:effectLst/>
                <a:latin typeface="+mj-lt"/>
                <a:cs typeface="Times New Roman" panose="02020603050405020304" pitchFamily="18" charset="0"/>
              </a:rPr>
            </a:br>
            <a:r>
              <a:rPr lang="hu-HU" sz="1500" b="0" i="0" u="none" strike="noStrike" dirty="0">
                <a:effectLst/>
                <a:latin typeface="+mj-lt"/>
                <a:cs typeface="Times New Roman" panose="02020603050405020304" pitchFamily="18" charset="0"/>
              </a:rPr>
              <a:t>Közvetlen bejárattal rendelkezik a Váci útra, egy szerelőakna is megtalálható.</a:t>
            </a:r>
            <a:br>
              <a:rPr lang="hu-HU" sz="1500" b="0" i="0" u="none" strike="noStrike" dirty="0">
                <a:effectLst/>
                <a:latin typeface="+mj-lt"/>
                <a:cs typeface="Times New Roman" panose="02020603050405020304" pitchFamily="18" charset="0"/>
              </a:rPr>
            </a:br>
            <a:r>
              <a:rPr lang="hu-HU" sz="1500" b="0" i="0" u="none" strike="noStrike" dirty="0">
                <a:effectLst/>
                <a:latin typeface="+mj-lt"/>
                <a:cs typeface="Times New Roman" panose="02020603050405020304" pitchFamily="18" charset="0"/>
              </a:rPr>
              <a:t>Raktározási lehetőség. Felszíni parkolási lehetőség biztosított az épület körül. </a:t>
            </a:r>
          </a:p>
          <a:p>
            <a:r>
              <a:rPr lang="hu-HU" sz="1500" b="1" dirty="0">
                <a:solidFill>
                  <a:srgbClr val="92D050"/>
                </a:solidFill>
                <a:latin typeface="+mj-lt"/>
                <a:cs typeface="Times New Roman"/>
              </a:rPr>
              <a:t>Jelenleg bérelhető helyiségek:</a:t>
            </a:r>
          </a:p>
          <a:p>
            <a:pPr lvl="1"/>
            <a:r>
              <a:rPr lang="hu-HU" sz="1300" dirty="0">
                <a:latin typeface="+mj-lt"/>
                <a:cs typeface="Times New Roman"/>
              </a:rPr>
              <a:t>1. emelet tetőtér: 551 m2, saját gázbekötéssel, Első emelet: 258 m2 tetőtér: 293m2 üzemeltetési </a:t>
            </a:r>
            <a:r>
              <a:rPr lang="hu-HU" sz="1300" dirty="0" err="1">
                <a:latin typeface="+mj-lt"/>
                <a:cs typeface="Times New Roman"/>
              </a:rPr>
              <a:t>kltsg</a:t>
            </a:r>
            <a:r>
              <a:rPr lang="hu-HU" sz="1300" dirty="0">
                <a:latin typeface="+mj-lt"/>
                <a:cs typeface="Times New Roman"/>
              </a:rPr>
              <a:t>. 385 Ft/m2/hó</a:t>
            </a:r>
            <a:endParaRPr lang="hu-HU" sz="1400" dirty="0">
              <a:cs typeface="Times New Roman"/>
            </a:endParaRPr>
          </a:p>
          <a:p>
            <a:pPr lvl="1"/>
            <a:r>
              <a:rPr lang="hu-HU" sz="1400" b="0" i="0" u="none" strike="noStrike" dirty="0">
                <a:effectLst/>
                <a:latin typeface="+mj-lt"/>
                <a:cs typeface="Times New Roman" panose="02020603050405020304" pitchFamily="18" charset="0"/>
              </a:rPr>
              <a:t>Pince: 150m2, fűtetlen raktár</a:t>
            </a:r>
          </a:p>
          <a:p>
            <a:pPr lvl="1"/>
            <a:r>
              <a:rPr lang="hu-HU" sz="1300" dirty="0">
                <a:latin typeface="+mj-lt"/>
                <a:cs typeface="Times New Roman" panose="02020603050405020304" pitchFamily="18" charset="0"/>
              </a:rPr>
              <a:t>További képek: </a:t>
            </a:r>
            <a:r>
              <a:rPr lang="hu-HU" sz="1300" dirty="0">
                <a:latin typeface="+mj-lt"/>
                <a:cs typeface="Times New Roman" panose="02020603050405020304" pitchFamily="18" charset="0"/>
                <a:hlinkClick r:id="rId4"/>
              </a:rPr>
              <a:t>https://motomfoto.smugmug.com/SBdynamicVaci-uti-raktarak/n-k7hhSH</a:t>
            </a:r>
            <a:r>
              <a:rPr lang="hu-HU" sz="1300" dirty="0"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" name="Kép 12" descr="A képen épület, kültéri, talaj látható&#10;&#10;Automatikusan generált leírás">
            <a:extLst>
              <a:ext uri="{FF2B5EF4-FFF2-40B4-BE49-F238E27FC236}">
                <a16:creationId xmlns:a16="http://schemas.microsoft.com/office/drawing/2014/main" id="{956D218E-CAED-8809-9DF5-FF0A5B5B9C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r="593" b="-4"/>
          <a:stretch/>
        </p:blipFill>
        <p:spPr>
          <a:xfrm>
            <a:off x="8452963" y="3681463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7" name="Kép 6" descr="A képen beltéri, épület, mennyezet, padló látható&#10;&#10;Automatikusan generált leírás">
            <a:extLst>
              <a:ext uri="{FF2B5EF4-FFF2-40B4-BE49-F238E27FC236}">
                <a16:creationId xmlns:a16="http://schemas.microsoft.com/office/drawing/2014/main" id="{9F702989-7198-2E07-D17A-BBFC192A48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" r="29862" b="3"/>
          <a:stretch/>
        </p:blipFill>
        <p:spPr>
          <a:xfrm>
            <a:off x="5737579" y="2106727"/>
            <a:ext cx="3987196" cy="4007831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15" name="Kép 14" descr="A képen kültéri, égbolt, talaj, út látható&#10;&#10;Automatikusan generált leírás">
            <a:extLst>
              <a:ext uri="{FF2B5EF4-FFF2-40B4-BE49-F238E27FC236}">
                <a16:creationId xmlns:a16="http://schemas.microsoft.com/office/drawing/2014/main" id="{0FC960F8-A429-B47F-91ED-52341DDA5D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" r="13175" b="-1"/>
          <a:stretch/>
        </p:blipFill>
        <p:spPr>
          <a:xfrm>
            <a:off x="7621024" y="-3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966652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A képen épület, kültéri, régi, tégla látható&#10;&#10;Automatikusan generált leírás">
            <a:extLst>
              <a:ext uri="{FF2B5EF4-FFF2-40B4-BE49-F238E27FC236}">
                <a16:creationId xmlns:a16="http://schemas.microsoft.com/office/drawing/2014/main" id="{20BE1383-EF01-0B0D-74CD-0AF1CD6CEF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1688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5" name="Kép 4" descr="A képen beltéri, mennyezet, épület, piszkos látható&#10;&#10;Automatikusan generált leírás">
            <a:extLst>
              <a:ext uri="{FF2B5EF4-FFF2-40B4-BE49-F238E27FC236}">
                <a16:creationId xmlns:a16="http://schemas.microsoft.com/office/drawing/2014/main" id="{146AEF7C-1115-2FC8-CF63-20EEF5997E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" r="1" b="18463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7" name="Kép 6" descr="A képen kültéri, fa, kő látható&#10;&#10;Automatikusan generált leírás">
            <a:extLst>
              <a:ext uri="{FF2B5EF4-FFF2-40B4-BE49-F238E27FC236}">
                <a16:creationId xmlns:a16="http://schemas.microsoft.com/office/drawing/2014/main" id="{E09B8C61-EEAC-8313-3095-3A5BD7B255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" r="6263" b="-1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9" name="Kép 8" descr="A képen kültéri, égbolt, talaj, út látható&#10;&#10;Automatikusan generált leírás">
            <a:extLst>
              <a:ext uri="{FF2B5EF4-FFF2-40B4-BE49-F238E27FC236}">
                <a16:creationId xmlns:a16="http://schemas.microsoft.com/office/drawing/2014/main" id="{3757FF0B-C0F2-4E93-C244-F13B0CA305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2" b="10601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129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épen épület, kültéri, talaj, régi látható&#10;&#10;Automatikusan generált leírás">
            <a:extLst>
              <a:ext uri="{FF2B5EF4-FFF2-40B4-BE49-F238E27FC236}">
                <a16:creationId xmlns:a16="http://schemas.microsoft.com/office/drawing/2014/main" id="{AFDA5A85-F08C-F90D-F72A-8885ACE2A8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5" r="-2" b="27913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4" name="Kép 3" descr="A képen épület, lépcső, híd, lépés látható&#10;&#10;Automatikusan generált leírás">
            <a:extLst>
              <a:ext uri="{FF2B5EF4-FFF2-40B4-BE49-F238E27FC236}">
                <a16:creationId xmlns:a16="http://schemas.microsoft.com/office/drawing/2014/main" id="{CED70131-ECFC-DC90-B72A-15D7C0D1C9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" r="-3" b="11991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Kép 8" descr="A képen beltéri, fal, mennyezet, padló látható&#10;&#10;Automatikusan generált leírás">
            <a:extLst>
              <a:ext uri="{FF2B5EF4-FFF2-40B4-BE49-F238E27FC236}">
                <a16:creationId xmlns:a16="http://schemas.microsoft.com/office/drawing/2014/main" id="{239E3720-70BF-14F9-4A67-67BA6992F8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3" r="2" b="6342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Kép 6" descr="A képen épület, kültéri látható&#10;&#10;Automatikusan generált leírás">
            <a:extLst>
              <a:ext uri="{FF2B5EF4-FFF2-40B4-BE49-F238E27FC236}">
                <a16:creationId xmlns:a16="http://schemas.microsoft.com/office/drawing/2014/main" id="{F217E876-957D-F007-C12E-507409AADD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9" r="-2" b="30859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10012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Dimenzió">
  <a:themeElements>
    <a:clrScheme name="Dimenzió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Dimenzió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imenzió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imenzió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</a:themeOverride>
</file>

<file path=ppt/theme/themeOverride10.xml><?xml version="1.0" encoding="utf-8"?>
<a:themeOverride xmlns:a="http://schemas.openxmlformats.org/drawingml/2006/main">
  <a:clrScheme name="Dimenzió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</a:themeOverride>
</file>

<file path=ppt/theme/themeOverride11.xml><?xml version="1.0" encoding="utf-8"?>
<a:themeOverride xmlns:a="http://schemas.openxmlformats.org/drawingml/2006/main">
  <a:clrScheme name="Dimenzió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</a:themeOverride>
</file>

<file path=ppt/theme/themeOverride12.xml><?xml version="1.0" encoding="utf-8"?>
<a:themeOverride xmlns:a="http://schemas.openxmlformats.org/drawingml/2006/main">
  <a:clrScheme name="Dimenzió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</a:themeOverride>
</file>

<file path=ppt/theme/themeOverride13.xml><?xml version="1.0" encoding="utf-8"?>
<a:themeOverride xmlns:a="http://schemas.openxmlformats.org/drawingml/2006/main">
  <a:clrScheme name="Dimenzió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</a:themeOverride>
</file>

<file path=ppt/theme/themeOverride2.xml><?xml version="1.0" encoding="utf-8"?>
<a:themeOverride xmlns:a="http://schemas.openxmlformats.org/drawingml/2006/main">
  <a:clrScheme name="Dimenzió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</a:themeOverride>
</file>

<file path=ppt/theme/themeOverride3.xml><?xml version="1.0" encoding="utf-8"?>
<a:themeOverride xmlns:a="http://schemas.openxmlformats.org/drawingml/2006/main">
  <a:clrScheme name="Dimenzió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</a:themeOverride>
</file>

<file path=ppt/theme/themeOverride4.xml><?xml version="1.0" encoding="utf-8"?>
<a:themeOverride xmlns:a="http://schemas.openxmlformats.org/drawingml/2006/main">
  <a:clrScheme name="Dimenzió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</a:themeOverride>
</file>

<file path=ppt/theme/themeOverride5.xml><?xml version="1.0" encoding="utf-8"?>
<a:themeOverride xmlns:a="http://schemas.openxmlformats.org/drawingml/2006/main">
  <a:clrScheme name="Dimenzió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</a:themeOverride>
</file>

<file path=ppt/theme/themeOverride6.xml><?xml version="1.0" encoding="utf-8"?>
<a:themeOverride xmlns:a="http://schemas.openxmlformats.org/drawingml/2006/main">
  <a:clrScheme name="Dimenzió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</a:themeOverride>
</file>

<file path=ppt/theme/themeOverride7.xml><?xml version="1.0" encoding="utf-8"?>
<a:themeOverride xmlns:a="http://schemas.openxmlformats.org/drawingml/2006/main">
  <a:clrScheme name="Dimenzió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</a:themeOverride>
</file>

<file path=ppt/theme/themeOverride8.xml><?xml version="1.0" encoding="utf-8"?>
<a:themeOverride xmlns:a="http://schemas.openxmlformats.org/drawingml/2006/main">
  <a:clrScheme name="Dimenzió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</a:themeOverride>
</file>

<file path=ppt/theme/themeOverride9.xml><?xml version="1.0" encoding="utf-8"?>
<a:themeOverride xmlns:a="http://schemas.openxmlformats.org/drawingml/2006/main">
  <a:clrScheme name="Dimenzió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f62c4c3-0422-4193-9ab2-6870b1c895c7" xsi:nil="true"/>
    <lcf76f155ced4ddcb4097134ff3c332f xmlns="6797637a-abfb-41d2-a82a-e26c16de29b4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AD78613D74E441AF7D787E2528F640" ma:contentTypeVersion="13" ma:contentTypeDescription="Create a new document." ma:contentTypeScope="" ma:versionID="92f6ad908d4a23609b72f60d99d755cc">
  <xsd:schema xmlns:xsd="http://www.w3.org/2001/XMLSchema" xmlns:xs="http://www.w3.org/2001/XMLSchema" xmlns:p="http://schemas.microsoft.com/office/2006/metadata/properties" xmlns:ns2="6797637a-abfb-41d2-a82a-e26c16de29b4" xmlns:ns3="5f62c4c3-0422-4193-9ab2-6870b1c895c7" targetNamespace="http://schemas.microsoft.com/office/2006/metadata/properties" ma:root="true" ma:fieldsID="2e36eaf944c8313bfef6e64e3556f1f0" ns2:_="" ns3:_="">
    <xsd:import namespace="6797637a-abfb-41d2-a82a-e26c16de29b4"/>
    <xsd:import namespace="5f62c4c3-0422-4193-9ab2-6870b1c895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97637a-abfb-41d2-a82a-e26c16de29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c67d25d0-8d49-416c-bfb7-7b2a909496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62c4c3-0422-4193-9ab2-6870b1c895c7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f1356243-367d-490f-9996-183c37d7156e}" ma:internalName="TaxCatchAll" ma:showField="CatchAllData" ma:web="5f62c4c3-0422-4193-9ab2-6870b1c895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F13C32-70B8-4082-A0C6-F0B93B965A3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2B003E7-E7F3-4BCA-9E9A-56C8678EAF59}">
  <ds:schemaRefs>
    <ds:schemaRef ds:uri="http://schemas.microsoft.com/office/2006/metadata/properties"/>
    <ds:schemaRef ds:uri="http://schemas.microsoft.com/office/infopath/2007/PartnerControls"/>
    <ds:schemaRef ds:uri="375c0964-884f-4c13-acf7-ef85f00a490a"/>
    <ds:schemaRef ds:uri="a4e64575-d181-4772-a0ec-dd9849f23533"/>
    <ds:schemaRef ds:uri="5f62c4c3-0422-4193-9ab2-6870b1c895c7"/>
    <ds:schemaRef ds:uri="6797637a-abfb-41d2-a82a-e26c16de29b4"/>
  </ds:schemaRefs>
</ds:datastoreItem>
</file>

<file path=customXml/itemProps3.xml><?xml version="1.0" encoding="utf-8"?>
<ds:datastoreItem xmlns:ds="http://schemas.openxmlformats.org/officeDocument/2006/customXml" ds:itemID="{C1707D84-C934-4625-A3D0-CADFA420BF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797637a-abfb-41d2-a82a-e26c16de29b4"/>
    <ds:schemaRef ds:uri="5f62c4c3-0422-4193-9ab2-6870b1c895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1109</TotalTime>
  <Words>601</Words>
  <Application>Microsoft Office PowerPoint</Application>
  <PresentationFormat>Szélesvásznú</PresentationFormat>
  <Paragraphs>55</Paragraphs>
  <Slides>28</Slides>
  <Notes>8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28</vt:i4>
      </vt:variant>
    </vt:vector>
  </HeadingPairs>
  <TitlesOfParts>
    <vt:vector size="36" baseType="lpstr">
      <vt:lpstr>Arial</vt:lpstr>
      <vt:lpstr>Calibri</vt:lpstr>
      <vt:lpstr>Fira Sans</vt:lpstr>
      <vt:lpstr>Metropolis</vt:lpstr>
      <vt:lpstr>Times New Roman</vt:lpstr>
      <vt:lpstr>Trebuchet MS</vt:lpstr>
      <vt:lpstr>Wingdings 3</vt:lpstr>
      <vt:lpstr>Dimenzió</vt:lpstr>
      <vt:lpstr>Forgatási helyszín ajánló</vt:lpstr>
      <vt:lpstr>PowerPoint-bemutató</vt:lpstr>
      <vt:lpstr>IPARI PARK, RAKTÁR ÉPÜLET</vt:lpstr>
      <vt:lpstr>Szentendre  ipari park</vt:lpstr>
      <vt:lpstr>PowerPoint-bemutató</vt:lpstr>
      <vt:lpstr>PowerPoint-bemutató</vt:lpstr>
      <vt:lpstr>BUDAPEST VÁCI ÚT RAKTÁR ÉPÜLETEK</vt:lpstr>
      <vt:lpstr>PowerPoint-bemutató</vt:lpstr>
      <vt:lpstr>PowerPoint-bemutató</vt:lpstr>
      <vt:lpstr>IRODAHÁZAK</vt:lpstr>
      <vt:lpstr>BUDAPEST BARÁZDA CENTER IRODAÉPÜLET</vt:lpstr>
      <vt:lpstr>PowerPoint-bemutató</vt:lpstr>
      <vt:lpstr>PowerPoint-bemutató</vt:lpstr>
      <vt:lpstr>Váci út irodaház</vt:lpstr>
      <vt:lpstr>PowerPoint-bemutató</vt:lpstr>
      <vt:lpstr>PowerPoint-bemutató</vt:lpstr>
      <vt:lpstr>BÁNYÁK</vt:lpstr>
      <vt:lpstr>GALGAGYÖRKI ANDEZITBÁNYA</vt:lpstr>
      <vt:lpstr>PowerPoint-bemutató</vt:lpstr>
      <vt:lpstr>PowerPoint-bemutató</vt:lpstr>
      <vt:lpstr>ZSÁMBÉKI DOLOMITBÁNYA</vt:lpstr>
      <vt:lpstr>PowerPoint-bemutató</vt:lpstr>
      <vt:lpstr>PowerPoint-bemutató</vt:lpstr>
      <vt:lpstr>Mogyoródi  kavics bánya</vt:lpstr>
      <vt:lpstr>PowerPoint-bemutató</vt:lpstr>
      <vt:lpstr>PowerPoint-bemutató</vt:lpstr>
      <vt:lpstr>Galgagyörk szántó terület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Property one forgatási helyszín ajánló</dc:title>
  <dc:creator>Motom</dc:creator>
  <cp:lastModifiedBy>Faragó Lili</cp:lastModifiedBy>
  <cp:revision>76</cp:revision>
  <dcterms:created xsi:type="dcterms:W3CDTF">2023-01-15T17:40:27Z</dcterms:created>
  <dcterms:modified xsi:type="dcterms:W3CDTF">2025-12-11T11:26:28Z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0x01010041AD78613D74E441AF7D787E2528F640</vt:lpwstr>
  </property>
  <property fmtid="{D5CDD505-2E9C-101B-9397-08002B2CF9AE}" pid="3" name="MediaServiceImageTags">
    <vt:lpwstr/>
  </property>
</Properties>
</file>